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5"/>
  </p:notesMasterIdLst>
  <p:sldIdLst>
    <p:sldId id="256" r:id="rId4"/>
    <p:sldId id="258" r:id="rId6"/>
    <p:sldId id="317" r:id="rId7"/>
    <p:sldId id="318" r:id="rId8"/>
    <p:sldId id="319" r:id="rId9"/>
    <p:sldId id="320" r:id="rId10"/>
    <p:sldId id="286" r:id="rId11"/>
    <p:sldId id="321" r:id="rId12"/>
    <p:sldId id="322" r:id="rId13"/>
    <p:sldId id="316" r:id="rId14"/>
    <p:sldId id="325" r:id="rId15"/>
    <p:sldId id="346" r:id="rId16"/>
    <p:sldId id="348" r:id="rId17"/>
    <p:sldId id="350" r:id="rId18"/>
    <p:sldId id="349" r:id="rId19"/>
    <p:sldId id="351" r:id="rId20"/>
    <p:sldId id="347" r:id="rId21"/>
    <p:sldId id="374" r:id="rId22"/>
    <p:sldId id="375" r:id="rId23"/>
    <p:sldId id="376" r:id="rId24"/>
    <p:sldId id="396" r:id="rId25"/>
    <p:sldId id="377" r:id="rId26"/>
    <p:sldId id="379" r:id="rId27"/>
    <p:sldId id="380" r:id="rId28"/>
    <p:sldId id="394" r:id="rId29"/>
    <p:sldId id="378" r:id="rId30"/>
    <p:sldId id="382" r:id="rId31"/>
    <p:sldId id="481" r:id="rId32"/>
    <p:sldId id="480" r:id="rId33"/>
    <p:sldId id="381" r:id="rId34"/>
    <p:sldId id="383" r:id="rId35"/>
    <p:sldId id="384" r:id="rId36"/>
    <p:sldId id="446" r:id="rId37"/>
    <p:sldId id="385" r:id="rId38"/>
    <p:sldId id="386" r:id="rId39"/>
    <p:sldId id="387" r:id="rId40"/>
    <p:sldId id="389" r:id="rId41"/>
    <p:sldId id="388" r:id="rId42"/>
    <p:sldId id="390" r:id="rId43"/>
    <p:sldId id="391" r:id="rId44"/>
    <p:sldId id="392" r:id="rId45"/>
    <p:sldId id="395" r:id="rId46"/>
    <p:sldId id="397" r:id="rId47"/>
    <p:sldId id="398" r:id="rId48"/>
    <p:sldId id="399" r:id="rId49"/>
    <p:sldId id="400" r:id="rId50"/>
    <p:sldId id="401" r:id="rId51"/>
    <p:sldId id="420" r:id="rId52"/>
    <p:sldId id="421" r:id="rId53"/>
    <p:sldId id="425" r:id="rId54"/>
    <p:sldId id="422" r:id="rId55"/>
    <p:sldId id="423" r:id="rId56"/>
    <p:sldId id="424" r:id="rId57"/>
    <p:sldId id="426" r:id="rId58"/>
    <p:sldId id="427" r:id="rId59"/>
    <p:sldId id="428" r:id="rId60"/>
    <p:sldId id="435" r:id="rId61"/>
    <p:sldId id="436" r:id="rId62"/>
    <p:sldId id="429" r:id="rId63"/>
    <p:sldId id="430" r:id="rId64"/>
    <p:sldId id="434" r:id="rId65"/>
    <p:sldId id="440" r:id="rId66"/>
    <p:sldId id="441" r:id="rId67"/>
    <p:sldId id="442" r:id="rId68"/>
    <p:sldId id="444" r:id="rId69"/>
    <p:sldId id="443" r:id="rId70"/>
  </p:sldIdLst>
  <p:sldSz cx="12192000" cy="6858000"/>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402" y="-160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4" Type="http://schemas.openxmlformats.org/officeDocument/2006/relationships/tags" Target="tags/tag12.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9601F-7E62-41E2-BBD8-423E4B291DD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EC03C-DBF8-4FA1-93D4-309E83364A6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讲一讲每次的迭代迭代了什么内容（指令集更改，运算器迭代，尺寸减少，最重要的还是指令集的更改）</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所有系统不可能是完美的，都会有错误。这些错误发生的时候就会发出警报，同时也会有一系列的应对方法。从另一种角度想：这种错误处理方式也可以理解为一种消息传递，一种信号触发了一种处理方式（这就是</a:t>
            </a:r>
            <a:r>
              <a:rPr lang="en-US" altLang="zh-CN"/>
              <a:t>ARM - M</a:t>
            </a:r>
            <a:r>
              <a:rPr lang="zh-CN" altLang="en-US"/>
              <a:t>系列的核心处理方式</a:t>
            </a:r>
            <a:r>
              <a:rPr lang="en-US" altLang="zh-CN"/>
              <a:t>——</a:t>
            </a:r>
            <a:r>
              <a:rPr lang="zh-CN" altLang="en-US"/>
              <a:t>终端处理）</a:t>
            </a:r>
            <a:endParaRPr lang="en-US" altLang="zh-CN"/>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sym typeface="+mn-ea"/>
              </a:rPr>
              <a:t>为什么是</a:t>
            </a:r>
            <a:r>
              <a:rPr lang="en-US" altLang="zh-CN">
                <a:sym typeface="+mn-ea"/>
              </a:rPr>
              <a:t>495</a:t>
            </a:r>
            <a:r>
              <a:rPr lang="zh-CN" altLang="en-US">
                <a:sym typeface="+mn-ea"/>
              </a:rPr>
              <a:t>，前面有讲过，</a:t>
            </a:r>
            <a:r>
              <a:rPr lang="en-US" altLang="zh-CN">
                <a:sym typeface="+mn-ea"/>
              </a:rPr>
              <a:t>VTOR</a:t>
            </a:r>
            <a:r>
              <a:rPr lang="zh-CN" altLang="en-US">
                <a:sym typeface="+mn-ea"/>
              </a:rPr>
              <a:t>和地址映射后面会讲，函数地址后面也会讲。</a:t>
            </a:r>
            <a:endParaRPr lang="zh-CN" altLang="en-US">
              <a:sym typeface="+mn-ea"/>
            </a:endParaRPr>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那么同时出现很多中断会怎么办？</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这里我们介绍寄存器和之后将的寄存器不一样，这里的寄存器是在</a:t>
            </a:r>
            <a:r>
              <a:rPr lang="en-US" altLang="zh-CN"/>
              <a:t>CPU</a:t>
            </a:r>
            <a:r>
              <a:rPr lang="zh-CN" altLang="en-US"/>
              <a:t>内部的，而之后的寄存器是存在于</a:t>
            </a:r>
            <a:r>
              <a:rPr lang="en-US" altLang="zh-CN"/>
              <a:t>STM32</a:t>
            </a:r>
            <a:r>
              <a:rPr lang="zh-CN" altLang="en-US"/>
              <a:t>里的，通过地址映射</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这里的寄存器是通过位带操作映射的寄存器</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不用了解</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不用了解</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sym typeface="+mn-ea"/>
              </a:rPr>
              <a:t>PLL(Phase Locked Loop)： 为锁相回路或锁相环，用来统一整合时钟信号，使高频器件正常工作，如内存的存取资料等。</a:t>
            </a:r>
            <a:r>
              <a:rPr lang="en-US" altLang="zh-CN">
                <a:sym typeface="+mn-ea"/>
              </a:rPr>
              <a:t>LDO</a:t>
            </a:r>
            <a:r>
              <a:rPr lang="zh-CN" altLang="en-US">
                <a:sym typeface="+mn-ea"/>
              </a:rPr>
              <a:t>内部稳压电源</a:t>
            </a:r>
            <a:endParaRPr lang="zh-CN" altLang="en-US">
              <a:sym typeface="+mn-ea"/>
            </a:endParaRPr>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讲讲时钟的意义</a:t>
            </a:r>
            <a:r>
              <a:rPr lang="en-US" altLang="zh-CN"/>
              <a:t>,</a:t>
            </a:r>
            <a:r>
              <a:rPr lang="zh-CN" altLang="en-US"/>
              <a:t>时钟源，分频系数和</a:t>
            </a:r>
            <a:r>
              <a:rPr lang="en-US" altLang="zh-CN"/>
              <a:t>Systick_Handler</a:t>
            </a:r>
            <a:r>
              <a:rPr lang="zh-CN" altLang="en-US"/>
              <a:t>和</a:t>
            </a:r>
            <a:r>
              <a:rPr lang="en-US" altLang="zh-CN"/>
              <a:t>8M</a:t>
            </a:r>
            <a:r>
              <a:rPr lang="zh-CN" altLang="en-US"/>
              <a:t>以及</a:t>
            </a:r>
            <a:r>
              <a:rPr lang="en-US" altLang="zh-CN"/>
              <a:t>72M</a:t>
            </a:r>
            <a:r>
              <a:rPr lang="zh-CN" altLang="en-US"/>
              <a:t>的故事</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t>在讲STM32的存储器前，我们首先了解下存储器类别，下面是常见的存储器介绍。</a:t>
            </a:r>
            <a:r>
              <a:rPr lang="en-US"/>
              <a:t>SRAM</a:t>
            </a:r>
            <a:r>
              <a:rPr lang="zh-CN" altLang="en-US"/>
              <a:t>比较重要</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DRAM，动态随机存取存储器，需要不断的刷新，才能保存数据。主要的作用原理是利用电容内存储电荷的多寡来代表一个二进制比特（bit）是1还是0。由于在现实中电容会有漏电的现象，导致电位差不足而使记忆消失，因此除非电容经常周期性地充电，</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我之前讲过编程的核心在于对数据进行操作，而操作的数字需要一个地方去存储，这个地方就是内存，而这也就是</a:t>
            </a:r>
            <a:r>
              <a:rPr lang="en-US" altLang="zh-CN"/>
              <a:t>STM32</a:t>
            </a:r>
            <a:r>
              <a:rPr lang="zh-CN" altLang="en-US"/>
              <a:t>提供给</a:t>
            </a:r>
            <a:r>
              <a:rPr lang="en-US" altLang="zh-CN"/>
              <a:t>CPU</a:t>
            </a:r>
            <a:r>
              <a:rPr lang="zh-CN" altLang="en-US"/>
              <a:t>的东西，存储空间</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有很多</a:t>
            </a:r>
            <a:r>
              <a:rPr lang="en-US" altLang="zh-CN"/>
              <a:t>Flash</a:t>
            </a:r>
            <a:r>
              <a:rPr lang="zh-CN" altLang="en-US"/>
              <a:t>对应了不同的自举方式，之后会讲</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https://blog.csdn.net/luobeihai/article/details/117595762?ops_request_misc=%257B%2522request%255Fid%2522%253A%2522166289614616782391895197%2522%252C%2522scm%2522%253A%252220140713.130102334.pc%255Fall.%2522%257D&amp;request_id=166289614616782391895197&amp;biz_id=0&amp;utm_medium=distribute.pc_search_result.none-task-blog-2~all~first_rank_ecpm_v1~rank_v31_ecpm-14-117595762-null-null.142^v47^control_1,201^v3^add_ask&amp;utm_term=STM32%E5%90%AF%E5%8A%A8&amp;spm=1018.2226.3001.4187</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sym typeface="+mn-ea"/>
              </a:rPr>
              <a:t>这里的寄存器就跟我们之前讲的寄存器不是一个东西</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sym typeface="+mn-ea"/>
              </a:rPr>
              <a:t>32位CPU是指数据总线（DataBus）有32根，寄存器是暂存数据和中间结果的单元，因此寄存器的位数也即处理数据的长度肯定是和数据总线的根数相同，否则寄存器和CPU内其他单元之间将无法通信，交换数据。</a:t>
            </a:r>
            <a:endParaRPr lang="zh-CN" altLang="en-US"/>
          </a:p>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DRAM，动态随机存取存储器，需要不断的刷新，才能保存数据。主要的作用原理是利用电容内存储电荷的多寡来代表一个二进制比特（bit）是1还是0。由于在现实中电容会有漏电的现象，导致电位差不足而使记忆消失，因此除非电容经常周期性地充电，</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左上角有个大块的正方形示意的模块是整个器件最重要的核心——ARM Cortex-M4内核的CPU，它的主频最高可达168MHz，同时它带有一个FPU（浮点运算单元）。在它的上面有JTAG &amp; SW、ETM、MPU、NVIC四个部件，暂时我们把它们看成一个整体就行了。</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首先我们要认识一些东西</a:t>
            </a:r>
            <a:r>
              <a:rPr lang="en-US" altLang="zh-CN"/>
              <a:t>,</a:t>
            </a:r>
            <a:r>
              <a:rPr lang="zh-CN" altLang="en-US"/>
              <a:t>我们之前讲过了程序是需要编译的，编译的意义是将代码转化为机器看得懂的机器码，然后我们介绍一个概念叫：烧写，回顾一下之前讲的存储器内容，只有</a:t>
            </a:r>
            <a:r>
              <a:rPr lang="en-US" altLang="zh-CN"/>
              <a:t>flash</a:t>
            </a:r>
            <a:r>
              <a:rPr lang="zh-CN" altLang="en-US"/>
              <a:t>里的东西才能掉电保存，所以我们烧写的内容就是</a:t>
            </a:r>
            <a:r>
              <a:rPr lang="en-US" altLang="zh-CN"/>
              <a:t>flash</a:t>
            </a:r>
            <a:r>
              <a:rPr lang="zh-CN" altLang="en-US"/>
              <a:t>，而帮我们决定怎么在</a:t>
            </a:r>
            <a:r>
              <a:rPr lang="en-US" altLang="zh-CN"/>
              <a:t>flash</a:t>
            </a:r>
            <a:r>
              <a:rPr lang="zh-CN" altLang="en-US"/>
              <a:t>烧写的工具就是</a:t>
            </a:r>
            <a:r>
              <a:rPr lang="en-US" altLang="zh-CN"/>
              <a:t>keil</a:t>
            </a:r>
            <a:endParaRPr lang="en-US" altLang="zh-CN"/>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先看看，我们之后具体分析</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这句话其实不是什么理解的，我们之后会解释</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这里补充一下：什么是代码段：可以理解为一种数据类型，针对于</a:t>
            </a:r>
            <a:r>
              <a:rPr lang="en-US" altLang="zh-CN"/>
              <a:t>flash</a:t>
            </a:r>
            <a:r>
              <a:rPr lang="zh-CN" altLang="en-US"/>
              <a:t>的一大段内存可以是代码也可以是数据</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先看</a:t>
            </a:r>
            <a:r>
              <a:rPr lang="en-US" altLang="zh-CN"/>
              <a:t>2.4,2.5,2.6</a:t>
            </a:r>
            <a:r>
              <a:rPr lang="zh-CN" altLang="en-US"/>
              <a:t>。</a:t>
            </a:r>
            <a:r>
              <a:rPr lang="en-US" altLang="zh-CN"/>
              <a:t>2.3</a:t>
            </a:r>
            <a:r>
              <a:rPr lang="zh-CN" altLang="en-US"/>
              <a:t>复位中断之后再讲</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先看</a:t>
            </a:r>
            <a:r>
              <a:rPr lang="en-US" altLang="zh-CN"/>
              <a:t>2.4,2.5,2.6</a:t>
            </a:r>
            <a:r>
              <a:rPr lang="zh-CN" altLang="en-US"/>
              <a:t>。</a:t>
            </a:r>
            <a:r>
              <a:rPr lang="en-US" altLang="zh-CN"/>
              <a:t>2.3</a:t>
            </a:r>
            <a:r>
              <a:rPr lang="zh-CN" altLang="en-US"/>
              <a:t>复位中断之后再讲</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这里回复一下之前的问题</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对一半：其实前三个事情不是</a:t>
            </a:r>
            <a:r>
              <a:rPr lang="en-US" altLang="zh-CN"/>
              <a:t>CPU</a:t>
            </a:r>
            <a:r>
              <a:rPr lang="zh-CN" altLang="en-US"/>
              <a:t>进行操作的，和我们之前理解的</a:t>
            </a:r>
            <a:r>
              <a:rPr lang="en-US" altLang="zh-CN"/>
              <a:t>CPU</a:t>
            </a:r>
            <a:r>
              <a:rPr lang="zh-CN" altLang="en-US"/>
              <a:t>得到</a:t>
            </a:r>
            <a:r>
              <a:rPr lang="en-US" altLang="zh-CN"/>
              <a:t>flash</a:t>
            </a:r>
            <a:r>
              <a:rPr lang="zh-CN" altLang="en-US"/>
              <a:t>里的指令然后操作数据不一样，这三个操作在汇编的时候就确定了</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t>那为什么说对一半呢，是因为所有上电复位和信号（按钮）复位都要执行的复位中断函数实在</a:t>
            </a:r>
            <a:r>
              <a:rPr lang="en-US" altLang="zh-CN"/>
              <a:t>startup</a:t>
            </a:r>
            <a:r>
              <a:rPr lang="zh-CN" altLang="en-US"/>
              <a:t>里定义的</a:t>
            </a:r>
            <a:r>
              <a:rPr lang="en-US" altLang="zh-CN"/>
              <a:t>,</a:t>
            </a:r>
            <a:r>
              <a:rPr lang="zh-CN" altLang="en-US"/>
              <a:t>这句话说的就比较准确</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具体怎么设置系统时钟又是门学问，这个函数主要是通过文件的宏定义来改变时钟的频率</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具体怎么设置系统时钟又是门学问，这个函数主要是通过文件的宏定义来改变时钟的频率</a:t>
            </a:r>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再次提问为什么同样的东西地址不一样</a:t>
            </a:r>
            <a:r>
              <a:rPr lang="en-US" altLang="zh-CN"/>
              <a:t>0x08000000</a:t>
            </a:r>
            <a:r>
              <a:rPr lang="zh-CN" altLang="en-US"/>
              <a:t>和</a:t>
            </a:r>
            <a:r>
              <a:rPr lang="en-US" altLang="zh-CN"/>
              <a:t>0</a:t>
            </a:r>
            <a:r>
              <a:rPr lang="zh-CN" altLang="en-US"/>
              <a:t>小</a:t>
            </a:r>
            <a:r>
              <a:rPr lang="en-US" altLang="zh-CN"/>
              <a:t>00000000</a:t>
            </a:r>
            <a:endParaRPr lang="en-US" altLang="zh-CN"/>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3680791" y="1036985"/>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6238462" y="1036985"/>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3680791" y="3548271"/>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9" name="Picture Placeholder 18"/>
          <p:cNvSpPr>
            <a:spLocks noGrp="1"/>
          </p:cNvSpPr>
          <p:nvPr>
            <p:ph type="pic" sz="quarter" idx="13"/>
          </p:nvPr>
        </p:nvSpPr>
        <p:spPr>
          <a:xfrm>
            <a:off x="6238462" y="3548271"/>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1035171"/>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
        <p:nvSpPr>
          <p:cNvPr id="19" name="Picture Placeholder 18"/>
          <p:cNvSpPr>
            <a:spLocks noGrp="1"/>
          </p:cNvSpPr>
          <p:nvPr>
            <p:ph type="pic" sz="quarter" idx="11"/>
          </p:nvPr>
        </p:nvSpPr>
        <p:spPr>
          <a:xfrm>
            <a:off x="3048000" y="1035171"/>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096000" y="1035171"/>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9144000" y="1035171"/>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647462" y="2286530"/>
            <a:ext cx="2068012" cy="2398892"/>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622157" y="1776318"/>
            <a:ext cx="2947687" cy="3419316"/>
          </a:xfrm>
          <a:custGeom>
            <a:avLst/>
            <a:gdLst>
              <a:gd name="connsiteX0" fmla="*/ 1473843 w 2947686"/>
              <a:gd name="connsiteY0" fmla="*/ 0 h 3419316"/>
              <a:gd name="connsiteX1" fmla="*/ 2947686 w 2947686"/>
              <a:gd name="connsiteY1" fmla="*/ 736922 h 3419316"/>
              <a:gd name="connsiteX2" fmla="*/ 2947686 w 2947686"/>
              <a:gd name="connsiteY2" fmla="*/ 2682394 h 3419316"/>
              <a:gd name="connsiteX3" fmla="*/ 1473843 w 2947686"/>
              <a:gd name="connsiteY3" fmla="*/ 3419316 h 3419316"/>
              <a:gd name="connsiteX4" fmla="*/ 0 w 2947686"/>
              <a:gd name="connsiteY4" fmla="*/ 2682394 h 3419316"/>
              <a:gd name="connsiteX5" fmla="*/ 0 w 2947686"/>
              <a:gd name="connsiteY5" fmla="*/ 736922 h 34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686" h="3419316">
                <a:moveTo>
                  <a:pt x="1473843" y="0"/>
                </a:moveTo>
                <a:lnTo>
                  <a:pt x="2947686" y="736922"/>
                </a:lnTo>
                <a:lnTo>
                  <a:pt x="2947686" y="2682394"/>
                </a:lnTo>
                <a:lnTo>
                  <a:pt x="1473843" y="3419316"/>
                </a:lnTo>
                <a:lnTo>
                  <a:pt x="0" y="2682394"/>
                </a:lnTo>
                <a:lnTo>
                  <a:pt x="0" y="736922"/>
                </a:lnTo>
                <a:close/>
              </a:path>
            </a:pathLst>
          </a:custGeom>
        </p:spPr>
        <p:txBody>
          <a:bodyPr wrap="square">
            <a:noAutofit/>
          </a:bodyPr>
          <a:lstStyle/>
          <a:p>
            <a:endParaRPr lang="en-US"/>
          </a:p>
        </p:txBody>
      </p:sp>
      <p:sp>
        <p:nvSpPr>
          <p:cNvPr id="15" name="Picture Placeholder 14"/>
          <p:cNvSpPr>
            <a:spLocks noGrp="1"/>
          </p:cNvSpPr>
          <p:nvPr>
            <p:ph type="pic" sz="quarter" idx="12"/>
          </p:nvPr>
        </p:nvSpPr>
        <p:spPr>
          <a:xfrm>
            <a:off x="8476525" y="2286530"/>
            <a:ext cx="2068012" cy="2398892"/>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 y="3"/>
            <a:ext cx="12191999" cy="3022599"/>
          </a:xfrm>
          <a:custGeom>
            <a:avLst/>
            <a:gdLst>
              <a:gd name="connsiteX0" fmla="*/ 0 w 12191999"/>
              <a:gd name="connsiteY0" fmla="*/ 0 h 3022599"/>
              <a:gd name="connsiteX1" fmla="*/ 12191999 w 12191999"/>
              <a:gd name="connsiteY1" fmla="*/ 0 h 3022599"/>
              <a:gd name="connsiteX2" fmla="*/ 12191999 w 12191999"/>
              <a:gd name="connsiteY2" fmla="*/ 3022599 h 3022599"/>
              <a:gd name="connsiteX3" fmla="*/ 0 w 12191999"/>
              <a:gd name="connsiteY3" fmla="*/ 3022599 h 3022599"/>
            </a:gdLst>
            <a:ahLst/>
            <a:cxnLst>
              <a:cxn ang="0">
                <a:pos x="connsiteX0" y="connsiteY0"/>
              </a:cxn>
              <a:cxn ang="0">
                <a:pos x="connsiteX1" y="connsiteY1"/>
              </a:cxn>
              <a:cxn ang="0">
                <a:pos x="connsiteX2" y="connsiteY2"/>
              </a:cxn>
              <a:cxn ang="0">
                <a:pos x="connsiteX3" y="connsiteY3"/>
              </a:cxn>
            </a:cxnLst>
            <a:rect l="l" t="t" r="r" b="b"/>
            <a:pathLst>
              <a:path w="12191999" h="3022599">
                <a:moveTo>
                  <a:pt x="0" y="0"/>
                </a:moveTo>
                <a:lnTo>
                  <a:pt x="12191999" y="0"/>
                </a:lnTo>
                <a:lnTo>
                  <a:pt x="12191999" y="3022599"/>
                </a:lnTo>
                <a:lnTo>
                  <a:pt x="0" y="3022599"/>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141231" y="1183988"/>
            <a:ext cx="6828572" cy="4313626"/>
          </a:xfrm>
          <a:custGeom>
            <a:avLst/>
            <a:gdLst>
              <a:gd name="connsiteX0" fmla="*/ 0 w 6828572"/>
              <a:gd name="connsiteY0" fmla="*/ 0 h 4313626"/>
              <a:gd name="connsiteX1" fmla="*/ 6828572 w 6828572"/>
              <a:gd name="connsiteY1" fmla="*/ 0 h 4313626"/>
              <a:gd name="connsiteX2" fmla="*/ 6828572 w 6828572"/>
              <a:gd name="connsiteY2" fmla="*/ 4313626 h 4313626"/>
              <a:gd name="connsiteX3" fmla="*/ 0 w 6828572"/>
              <a:gd name="connsiteY3" fmla="*/ 4313626 h 4313626"/>
            </a:gdLst>
            <a:ahLst/>
            <a:cxnLst>
              <a:cxn ang="0">
                <a:pos x="connsiteX0" y="connsiteY0"/>
              </a:cxn>
              <a:cxn ang="0">
                <a:pos x="connsiteX1" y="connsiteY1"/>
              </a:cxn>
              <a:cxn ang="0">
                <a:pos x="connsiteX2" y="connsiteY2"/>
              </a:cxn>
              <a:cxn ang="0">
                <a:pos x="connsiteX3" y="connsiteY3"/>
              </a:cxn>
            </a:cxnLst>
            <a:rect l="l" t="t" r="r" b="b"/>
            <a:pathLst>
              <a:path w="6828572" h="4313626">
                <a:moveTo>
                  <a:pt x="0" y="0"/>
                </a:moveTo>
                <a:lnTo>
                  <a:pt x="6828572" y="0"/>
                </a:lnTo>
                <a:lnTo>
                  <a:pt x="6828572" y="4313626"/>
                </a:lnTo>
                <a:lnTo>
                  <a:pt x="0" y="4313626"/>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985261" y="0"/>
            <a:ext cx="5206739"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A63226D-428B-4B3B-BB58-2AE1025BEBB0}" type="slidenum">
              <a:rPr lang="zh-CN" altLang="en-US" smtClean="0"/>
            </a:fld>
            <a:endParaRPr lang="zh-CN" altLang="en-US"/>
          </a:p>
        </p:txBody>
      </p:sp>
      <p:sp>
        <p:nvSpPr>
          <p:cNvPr id="11" name="矩形 10"/>
          <p:cNvSpPr/>
          <p:nvPr userDrawn="1"/>
        </p:nvSpPr>
        <p:spPr>
          <a:xfrm>
            <a:off x="8458579" y="5592926"/>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72EED38-4BFE-4C35-8DEC-360F71ADD1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63226D-428B-4B3B-BB58-2AE1025BEBB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2" Type="http://schemas.openxmlformats.org/officeDocument/2006/relationships/theme" Target="../theme/theme2.xml"/><Relationship Id="rId21" Type="http://schemas.openxmlformats.org/officeDocument/2006/relationships/slideLayout" Target="../slideLayouts/slideLayout35.xml"/><Relationship Id="rId20" Type="http://schemas.openxmlformats.org/officeDocument/2006/relationships/slideLayout" Target="../slideLayouts/slideLayout34.xml"/><Relationship Id="rId2" Type="http://schemas.openxmlformats.org/officeDocument/2006/relationships/slideLayout" Target="../slideLayouts/slideLayout16.xml"/><Relationship Id="rId19" Type="http://schemas.openxmlformats.org/officeDocument/2006/relationships/slideLayout" Target="../slideLayouts/slideLayout33.xml"/><Relationship Id="rId18" Type="http://schemas.openxmlformats.org/officeDocument/2006/relationships/slideLayout" Target="../slideLayouts/slideLayout3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2EED38-4BFE-4C35-8DEC-360F71ADD14E}"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63226D-428B-4B3B-BB58-2AE1025BEBB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p14:dur="0" advTm="3000"/>
    </mc:Choice>
    <mc:Fallback>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FC7FB-AF98-4D51-B10D-E58CDB116FD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56587-B2BB-4A12-B472-8F0BF0677B0A}"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mc:AlternateContent xmlns:mc="http://schemas.openxmlformats.org/markup-compatibility/2006">
    <mc:Choice xmlns:p14="http://schemas.microsoft.com/office/powerpoint/2010/main" Requires="p14">
      <p:transition p14:dur="0" advTm="3000"/>
    </mc:Choice>
    <mc:Fallback>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2.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55.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15.png"/><Relationship Id="rId10" Type="http://schemas.openxmlformats.org/officeDocument/2006/relationships/notesSlide" Target="../notesSlides/notesSlide17.xml"/><Relationship Id="rId1" Type="http://schemas.openxmlformats.org/officeDocument/2006/relationships/image" Target="../media/image56.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notesSlide" Target="../notesSlides/notesSlide2.xml"/><Relationship Id="rId14" Type="http://schemas.openxmlformats.org/officeDocument/2006/relationships/slideLayout" Target="../slideLayouts/slideLayout1.xml"/><Relationship Id="rId13" Type="http://schemas.openxmlformats.org/officeDocument/2006/relationships/image" Target="../media/image14.png"/><Relationship Id="rId12" Type="http://schemas.openxmlformats.org/officeDocument/2006/relationships/image" Target="../media/image6.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12.xml"/><Relationship Id="rId7" Type="http://schemas.openxmlformats.org/officeDocument/2006/relationships/image" Target="../media/image77.png"/><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2.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15.png"/><Relationship Id="rId1" Type="http://schemas.openxmlformats.org/officeDocument/2006/relationships/image" Target="../media/image91.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2.xml"/><Relationship Id="rId3" Type="http://schemas.openxmlformats.org/officeDocument/2006/relationships/image" Target="../media/image99.png"/><Relationship Id="rId2" Type="http://schemas.openxmlformats.org/officeDocument/2006/relationships/tags" Target="../tags/tag9.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2.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2.xml"/><Relationship Id="rId5" Type="http://schemas.openxmlformats.org/officeDocument/2006/relationships/image" Target="../media/image104.png"/><Relationship Id="rId4" Type="http://schemas.openxmlformats.org/officeDocument/2006/relationships/tags" Target="../tags/tag10.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2.xml"/><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2.xml"/><Relationship Id="rId3" Type="http://schemas.openxmlformats.org/officeDocument/2006/relationships/image" Target="../media/image109.png"/><Relationship Id="rId2" Type="http://schemas.openxmlformats.org/officeDocument/2006/relationships/tags" Target="../tags/tag11.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2.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2.xml"/><Relationship Id="rId2" Type="http://schemas.openxmlformats.org/officeDocument/2006/relationships/image" Target="../media/image113.png"/><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2.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2.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12.xml"/><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12.xml"/><Relationship Id="rId7" Type="http://schemas.openxmlformats.org/officeDocument/2006/relationships/image" Target="../media/image128.png"/><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5.png"/><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12.xml"/><Relationship Id="rId7" Type="http://schemas.openxmlformats.org/officeDocument/2006/relationships/image" Target="../media/image138.png"/><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5.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2.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5.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2.xml"/><Relationship Id="rId4" Type="http://schemas.openxmlformats.org/officeDocument/2006/relationships/image" Target="../media/image144.png"/><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5.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2.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2.xml"/><Relationship Id="rId2" Type="http://schemas.openxmlformats.org/officeDocument/2006/relationships/image" Target="../media/image147.png"/><Relationship Id="rId1" Type="http://schemas.openxmlformats.org/officeDocument/2006/relationships/image" Target="../media/image1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2.xml"/><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5.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12.xml"/><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5.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12.xml"/><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12.xml"/><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12.xml"/><Relationship Id="rId5" Type="http://schemas.openxmlformats.org/officeDocument/2006/relationships/image" Target="../media/image162.png"/><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2.xml"/><Relationship Id="rId2" Type="http://schemas.openxmlformats.org/officeDocument/2006/relationships/image" Target="../media/image163.png"/><Relationship Id="rId1" Type="http://schemas.openxmlformats.org/officeDocument/2006/relationships/image" Target="../media/image15.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2.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5.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2.xml"/><Relationship Id="rId2" Type="http://schemas.openxmlformats.org/officeDocument/2006/relationships/image" Target="../media/image166.png"/><Relationship Id="rId1" Type="http://schemas.openxmlformats.org/officeDocument/2006/relationships/image" Target="../media/image15.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12.xml"/><Relationship Id="rId4" Type="http://schemas.openxmlformats.org/officeDocument/2006/relationships/image" Target="../media/image169.png"/><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5.png"/></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1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5.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12.xml"/><Relationship Id="rId5" Type="http://schemas.openxmlformats.org/officeDocument/2006/relationships/image" Target="../media/image177.png"/><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image" Target="../media/image15.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12.xml"/><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70.png"/><Relationship Id="rId1" Type="http://schemas.openxmlformats.org/officeDocument/2006/relationships/image" Target="../media/image15.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12.xml"/><Relationship Id="rId5" Type="http://schemas.openxmlformats.org/officeDocument/2006/relationships/image" Target="../media/image182.png"/><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image" Target="../media/image15.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12.xml"/><Relationship Id="rId3" Type="http://schemas.openxmlformats.org/officeDocument/2006/relationships/image" Target="../media/image183.png"/><Relationship Id="rId2" Type="http://schemas.openxmlformats.org/officeDocument/2006/relationships/image" Target="../media/image170.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9" Type="http://schemas.openxmlformats.org/officeDocument/2006/relationships/image" Target="../media/image189.png"/><Relationship Id="rId8" Type="http://schemas.openxmlformats.org/officeDocument/2006/relationships/image" Target="../media/image188.png"/><Relationship Id="rId7" Type="http://schemas.openxmlformats.org/officeDocument/2006/relationships/image" Target="../media/image187.png"/><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70.png"/><Relationship Id="rId11" Type="http://schemas.openxmlformats.org/officeDocument/2006/relationships/notesSlide" Target="../notesSlides/notesSlide60.xml"/><Relationship Id="rId10" Type="http://schemas.openxmlformats.org/officeDocument/2006/relationships/slideLayout" Target="../slideLayouts/slideLayout12.xml"/><Relationship Id="rId1" Type="http://schemas.openxmlformats.org/officeDocument/2006/relationships/image" Target="../media/image15.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61.xml"/><Relationship Id="rId7" Type="http://schemas.openxmlformats.org/officeDocument/2006/relationships/slideLayout" Target="../slideLayouts/slideLayout1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70.png"/><Relationship Id="rId1" Type="http://schemas.openxmlformats.org/officeDocument/2006/relationships/image" Target="../media/image15.png"/></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62.xml"/><Relationship Id="rId7" Type="http://schemas.openxmlformats.org/officeDocument/2006/relationships/slideLayout" Target="../slideLayouts/slideLayout1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3" Type="http://schemas.openxmlformats.org/officeDocument/2006/relationships/image" Target="../media/image194.png"/><Relationship Id="rId2" Type="http://schemas.openxmlformats.org/officeDocument/2006/relationships/image" Target="../media/image170.png"/><Relationship Id="rId1" Type="http://schemas.openxmlformats.org/officeDocument/2006/relationships/image" Target="../media/image15.png"/></Relationships>
</file>

<file path=ppt/slides/_rels/slide63.xml.rels><?xml version="1.0" encoding="UTF-8" standalone="yes"?>
<Relationships xmlns="http://schemas.openxmlformats.org/package/2006/relationships"><Relationship Id="rId9" Type="http://schemas.openxmlformats.org/officeDocument/2006/relationships/notesSlide" Target="../notesSlides/notesSlide63.xml"/><Relationship Id="rId8" Type="http://schemas.openxmlformats.org/officeDocument/2006/relationships/slideLayout" Target="../slideLayouts/slideLayout12.xml"/><Relationship Id="rId7" Type="http://schemas.openxmlformats.org/officeDocument/2006/relationships/image" Target="../media/image202.png"/><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3" Type="http://schemas.openxmlformats.org/officeDocument/2006/relationships/image" Target="../media/image170.png"/><Relationship Id="rId2" Type="http://schemas.openxmlformats.org/officeDocument/2006/relationships/image" Target="../media/image15.png"/><Relationship Id="rId1" Type="http://schemas.openxmlformats.org/officeDocument/2006/relationships/image" Target="../media/image198.png"/></Relationships>
</file>

<file path=ppt/slides/_rels/slide64.xml.rels><?xml version="1.0" encoding="UTF-8" standalone="yes"?>
<Relationships xmlns="http://schemas.openxmlformats.org/package/2006/relationships"><Relationship Id="rId9" Type="http://schemas.openxmlformats.org/officeDocument/2006/relationships/notesSlide" Target="../notesSlides/notesSlide64.xml"/><Relationship Id="rId8" Type="http://schemas.openxmlformats.org/officeDocument/2006/relationships/slideLayout" Target="../slideLayouts/slideLayout12.xml"/><Relationship Id="rId7" Type="http://schemas.openxmlformats.org/officeDocument/2006/relationships/image" Target="../media/image207.png"/><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3" Type="http://schemas.openxmlformats.org/officeDocument/2006/relationships/image" Target="../media/image170.png"/><Relationship Id="rId2" Type="http://schemas.openxmlformats.org/officeDocument/2006/relationships/image" Target="../media/image15.png"/><Relationship Id="rId1" Type="http://schemas.openxmlformats.org/officeDocument/2006/relationships/image" Target="../media/image203.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2.xml"/><Relationship Id="rId2" Type="http://schemas.openxmlformats.org/officeDocument/2006/relationships/image" Target="../media/image208.png"/><Relationship Id="rId1" Type="http://schemas.openxmlformats.org/officeDocument/2006/relationships/image" Target="../media/image15.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2.xml"/><Relationship Id="rId2" Type="http://schemas.openxmlformats.org/officeDocument/2006/relationships/image" Target="../media/image208.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10304625" y="-242155"/>
            <a:ext cx="2020383" cy="1228870"/>
          </a:xfrm>
          <a:prstGeom prst="rect">
            <a:avLst/>
          </a:prstGeom>
        </p:spPr>
      </p:pic>
      <p:pic>
        <p:nvPicPr>
          <p:cNvPr id="3" name="图片 2"/>
          <p:cNvPicPr>
            <a:picLocks noChangeAspect="1"/>
          </p:cNvPicPr>
          <p:nvPr/>
        </p:nvPicPr>
        <p:blipFill>
          <a:blip r:embed="rId2" cstate="screen"/>
          <a:stretch>
            <a:fillRect/>
          </a:stretch>
        </p:blipFill>
        <p:spPr>
          <a:xfrm>
            <a:off x="1298209" y="5657324"/>
            <a:ext cx="1564987" cy="394349"/>
          </a:xfrm>
          <a:prstGeom prst="rect">
            <a:avLst/>
          </a:prstGeom>
        </p:spPr>
      </p:pic>
      <p:pic>
        <p:nvPicPr>
          <p:cNvPr id="4" name="图片 3"/>
          <p:cNvPicPr>
            <a:picLocks noChangeAspect="1"/>
          </p:cNvPicPr>
          <p:nvPr/>
        </p:nvPicPr>
        <p:blipFill>
          <a:blip r:embed="rId3" cstate="screen"/>
          <a:stretch>
            <a:fillRect/>
          </a:stretch>
        </p:blipFill>
        <p:spPr>
          <a:xfrm>
            <a:off x="-236508" y="3596115"/>
            <a:ext cx="1480923" cy="752631"/>
          </a:xfrm>
          <a:prstGeom prst="rect">
            <a:avLst/>
          </a:prstGeom>
        </p:spPr>
      </p:pic>
      <p:pic>
        <p:nvPicPr>
          <p:cNvPr id="5" name="图片 4"/>
          <p:cNvPicPr>
            <a:picLocks noChangeAspect="1"/>
          </p:cNvPicPr>
          <p:nvPr/>
        </p:nvPicPr>
        <p:blipFill>
          <a:blip r:embed="rId4" cstate="screen"/>
          <a:stretch>
            <a:fillRect/>
          </a:stretch>
        </p:blipFill>
        <p:spPr>
          <a:xfrm>
            <a:off x="5885361" y="6051304"/>
            <a:ext cx="1029049" cy="1122598"/>
          </a:xfrm>
          <a:prstGeom prst="rect">
            <a:avLst/>
          </a:prstGeom>
        </p:spPr>
      </p:pic>
      <p:pic>
        <p:nvPicPr>
          <p:cNvPr id="6" name="图片 5"/>
          <p:cNvPicPr>
            <a:picLocks noChangeAspect="1"/>
          </p:cNvPicPr>
          <p:nvPr/>
        </p:nvPicPr>
        <p:blipFill>
          <a:blip r:embed="rId5" cstate="screen"/>
          <a:stretch>
            <a:fillRect/>
          </a:stretch>
        </p:blipFill>
        <p:spPr>
          <a:xfrm>
            <a:off x="1394867" y="1576627"/>
            <a:ext cx="1138680" cy="879407"/>
          </a:xfrm>
          <a:prstGeom prst="rect">
            <a:avLst/>
          </a:prstGeom>
        </p:spPr>
      </p:pic>
      <p:pic>
        <p:nvPicPr>
          <p:cNvPr id="7" name="图片 6"/>
          <p:cNvPicPr>
            <a:picLocks noChangeAspect="1"/>
          </p:cNvPicPr>
          <p:nvPr/>
        </p:nvPicPr>
        <p:blipFill>
          <a:blip r:embed="rId6" cstate="screen"/>
          <a:stretch>
            <a:fillRect/>
          </a:stretch>
        </p:blipFill>
        <p:spPr>
          <a:xfrm>
            <a:off x="5885128" y="729097"/>
            <a:ext cx="421744" cy="782696"/>
          </a:xfrm>
          <a:prstGeom prst="rect">
            <a:avLst/>
          </a:prstGeom>
        </p:spPr>
      </p:pic>
      <p:pic>
        <p:nvPicPr>
          <p:cNvPr id="8" name="图片 7"/>
          <p:cNvPicPr>
            <a:picLocks noChangeAspect="1"/>
          </p:cNvPicPr>
          <p:nvPr/>
        </p:nvPicPr>
        <p:blipFill>
          <a:blip r:embed="rId7" cstate="screen"/>
          <a:stretch>
            <a:fillRect/>
          </a:stretch>
        </p:blipFill>
        <p:spPr>
          <a:xfrm>
            <a:off x="10922925" y="5717805"/>
            <a:ext cx="1269076" cy="1140197"/>
          </a:xfrm>
          <a:prstGeom prst="rect">
            <a:avLst/>
          </a:prstGeom>
        </p:spPr>
      </p:pic>
      <p:pic>
        <p:nvPicPr>
          <p:cNvPr id="9" name="图片 8"/>
          <p:cNvPicPr>
            <a:picLocks noChangeAspect="1"/>
          </p:cNvPicPr>
          <p:nvPr/>
        </p:nvPicPr>
        <p:blipFill>
          <a:blip r:embed="rId8" cstate="screen"/>
          <a:stretch>
            <a:fillRect/>
          </a:stretch>
        </p:blipFill>
        <p:spPr>
          <a:xfrm>
            <a:off x="-949" y="5103"/>
            <a:ext cx="1135405" cy="1362145"/>
          </a:xfrm>
          <a:prstGeom prst="rect">
            <a:avLst/>
          </a:prstGeom>
        </p:spPr>
      </p:pic>
      <p:pic>
        <p:nvPicPr>
          <p:cNvPr id="10" name="图片 9"/>
          <p:cNvPicPr>
            <a:picLocks noChangeAspect="1"/>
          </p:cNvPicPr>
          <p:nvPr/>
        </p:nvPicPr>
        <p:blipFill>
          <a:blip r:embed="rId9" cstate="screen"/>
          <a:stretch>
            <a:fillRect/>
          </a:stretch>
        </p:blipFill>
        <p:spPr>
          <a:xfrm>
            <a:off x="10922925" y="2546889"/>
            <a:ext cx="1461636" cy="1049224"/>
          </a:xfrm>
          <a:prstGeom prst="rect">
            <a:avLst/>
          </a:prstGeom>
        </p:spPr>
      </p:pic>
      <p:pic>
        <p:nvPicPr>
          <p:cNvPr id="11" name="图片 10"/>
          <p:cNvPicPr>
            <a:picLocks noChangeAspect="1"/>
          </p:cNvPicPr>
          <p:nvPr/>
        </p:nvPicPr>
        <p:blipFill>
          <a:blip r:embed="rId10" cstate="screen"/>
          <a:stretch>
            <a:fillRect/>
          </a:stretch>
        </p:blipFill>
        <p:spPr>
          <a:xfrm>
            <a:off x="9424201" y="5164183"/>
            <a:ext cx="880425" cy="730980"/>
          </a:xfrm>
          <a:prstGeom prst="rect">
            <a:avLst/>
          </a:prstGeom>
        </p:spPr>
      </p:pic>
      <p:sp>
        <p:nvSpPr>
          <p:cNvPr id="12" name="文本框 11"/>
          <p:cNvSpPr txBox="1"/>
          <p:nvPr/>
        </p:nvSpPr>
        <p:spPr>
          <a:xfrm>
            <a:off x="2790190" y="2168525"/>
            <a:ext cx="6614795" cy="2122805"/>
          </a:xfrm>
          <a:prstGeom prst="rect">
            <a:avLst/>
          </a:prstGeom>
          <a:noFill/>
        </p:spPr>
        <p:txBody>
          <a:bodyPr wrap="square" rtlCol="0">
            <a:spAutoFit/>
          </a:bodyPr>
          <a:lstStyle/>
          <a:p>
            <a:pPr algn="ctr"/>
            <a:r>
              <a:rPr lang="en-US" sz="4400" b="1" dirty="0" smtClean="0">
                <a:solidFill>
                  <a:srgbClr val="595959"/>
                </a:solidFill>
                <a:latin typeface="+mn-ea"/>
                <a:cs typeface="+mn-ea"/>
                <a:sym typeface="+mn-lt"/>
              </a:rPr>
              <a:t>RM2022</a:t>
            </a:r>
            <a:r>
              <a:rPr lang="zh-CN" altLang="en-US" sz="4400" b="1" dirty="0" smtClean="0">
                <a:solidFill>
                  <a:srgbClr val="595959"/>
                </a:solidFill>
                <a:latin typeface="+mn-ea"/>
                <a:cs typeface="+mn-ea"/>
                <a:sym typeface="+mn-lt"/>
              </a:rPr>
              <a:t>培训</a:t>
            </a:r>
            <a:r>
              <a:rPr lang="en-US" altLang="zh-CN" sz="4400" b="1" dirty="0" smtClean="0">
                <a:solidFill>
                  <a:srgbClr val="595959"/>
                </a:solidFill>
                <a:latin typeface="+mn-ea"/>
                <a:cs typeface="+mn-ea"/>
                <a:sym typeface="+mn-lt"/>
              </a:rPr>
              <a:t>—C++</a:t>
            </a:r>
            <a:endParaRPr lang="en-US" altLang="zh-CN" sz="4400" b="1" dirty="0" smtClean="0">
              <a:solidFill>
                <a:srgbClr val="595959"/>
              </a:solidFill>
              <a:latin typeface="+mn-ea"/>
              <a:cs typeface="+mn-ea"/>
              <a:sym typeface="+mn-lt"/>
            </a:endParaRPr>
          </a:p>
          <a:p>
            <a:pPr algn="ctr"/>
            <a:r>
              <a:rPr lang="en-US" altLang="zh-CN" sz="4400" b="1" dirty="0" smtClean="0">
                <a:solidFill>
                  <a:srgbClr val="595959"/>
                </a:solidFill>
                <a:latin typeface="+mn-ea"/>
                <a:cs typeface="+mn-ea"/>
                <a:sym typeface="+mn-lt"/>
              </a:rPr>
              <a:t>-</a:t>
            </a:r>
            <a:r>
              <a:rPr lang="zh-CN" altLang="en-US" sz="4400" b="1" dirty="0" smtClean="0">
                <a:solidFill>
                  <a:srgbClr val="595959"/>
                </a:solidFill>
                <a:latin typeface="+mn-ea"/>
                <a:cs typeface="+mn-ea"/>
                <a:sym typeface="+mn-lt"/>
              </a:rPr>
              <a:t>Lecture</a:t>
            </a:r>
            <a:r>
              <a:rPr lang="en-US" altLang="zh-CN" sz="4400" b="1" dirty="0" smtClean="0">
                <a:solidFill>
                  <a:srgbClr val="595959"/>
                </a:solidFill>
                <a:latin typeface="+mn-ea"/>
                <a:cs typeface="+mn-ea"/>
                <a:sym typeface="+mn-lt"/>
              </a:rPr>
              <a:t>0</a:t>
            </a:r>
            <a:r>
              <a:rPr lang="zh-CN" altLang="en-US" sz="4400" b="1" dirty="0" smtClean="0">
                <a:solidFill>
                  <a:srgbClr val="595959"/>
                </a:solidFill>
                <a:latin typeface="+mn-ea"/>
                <a:cs typeface="+mn-ea"/>
                <a:sym typeface="+mn-lt"/>
              </a:rPr>
              <a:t>（嵌入式编程）</a:t>
            </a:r>
            <a:endParaRPr lang="zh-CN" altLang="en-US" sz="4400" b="1" dirty="0" smtClean="0">
              <a:solidFill>
                <a:srgbClr val="595959"/>
              </a:solidFill>
              <a:latin typeface="+mn-ea"/>
              <a:cs typeface="+mn-ea"/>
              <a:sym typeface="+mn-lt"/>
            </a:endParaRPr>
          </a:p>
          <a:p>
            <a:pPr algn="ctr"/>
            <a:endParaRPr lang="zh-CN" altLang="en-US" sz="4400" b="1" dirty="0" smtClean="0">
              <a:solidFill>
                <a:srgbClr val="595959"/>
              </a:solidFill>
              <a:latin typeface="+mn-ea"/>
              <a:cs typeface="+mn-ea"/>
              <a:sym typeface="+mn-lt"/>
            </a:endParaRPr>
          </a:p>
        </p:txBody>
      </p:sp>
      <p:sp>
        <p:nvSpPr>
          <p:cNvPr id="17" name="文本框 16"/>
          <p:cNvSpPr txBox="1"/>
          <p:nvPr/>
        </p:nvSpPr>
        <p:spPr>
          <a:xfrm>
            <a:off x="3485513" y="4482903"/>
            <a:ext cx="5320667" cy="798830"/>
          </a:xfrm>
          <a:prstGeom prst="rect">
            <a:avLst/>
          </a:prstGeom>
          <a:noFill/>
        </p:spPr>
        <p:txBody>
          <a:bodyPr wrap="square" rtlCol="0">
            <a:spAutoFit/>
          </a:bodyPr>
          <a:lstStyle/>
          <a:p>
            <a:pPr marL="0" lvl="1" algn="ctr"/>
            <a:r>
              <a:rPr lang="en-US" sz="2300" dirty="0">
                <a:solidFill>
                  <a:srgbClr val="7F7F7F"/>
                </a:solidFill>
                <a:cs typeface="+mn-ea"/>
                <a:sym typeface="+mn-lt"/>
              </a:rPr>
              <a:t>2020.07.30</a:t>
            </a:r>
            <a:endParaRPr lang="en-US" sz="2300" dirty="0">
              <a:solidFill>
                <a:srgbClr val="7F7F7F"/>
              </a:solidFill>
              <a:cs typeface="+mn-ea"/>
              <a:sym typeface="+mn-lt"/>
            </a:endParaRPr>
          </a:p>
          <a:p>
            <a:pPr marL="0" lvl="1" algn="ctr"/>
            <a:r>
              <a:rPr lang="zh-CN" altLang="en-US" sz="2300" dirty="0">
                <a:solidFill>
                  <a:srgbClr val="7F7F7F"/>
                </a:solidFill>
                <a:cs typeface="+mn-ea"/>
                <a:sym typeface="+mn-lt"/>
              </a:rPr>
              <a:t>盛李杰</a:t>
            </a:r>
            <a:endParaRPr lang="zh-CN" altLang="en-US" sz="2300" dirty="0">
              <a:solidFill>
                <a:srgbClr val="7F7F7F"/>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5234940" cy="391281"/>
            <a:chOff x="522940" y="516970"/>
            <a:chExt cx="5234940" cy="391281"/>
          </a:xfrm>
        </p:grpSpPr>
        <p:sp>
          <p:nvSpPr>
            <p:cNvPr id="21" name="稻壳儿小白白(http://dwz.cn/Wu2UP)"/>
            <p:cNvSpPr txBox="1">
              <a:spLocks noChangeArrowheads="1"/>
            </p:cNvSpPr>
            <p:nvPr/>
          </p:nvSpPr>
          <p:spPr bwMode="auto">
            <a:xfrm>
              <a:off x="1420195" y="554435"/>
              <a:ext cx="43376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2" name="文本框 1"/>
          <p:cNvSpPr txBox="1"/>
          <p:nvPr/>
        </p:nvSpPr>
        <p:spPr>
          <a:xfrm>
            <a:off x="910590" y="1222375"/>
            <a:ext cx="4457700" cy="922020"/>
          </a:xfrm>
          <a:prstGeom prst="rect">
            <a:avLst/>
          </a:prstGeom>
          <a:noFill/>
        </p:spPr>
        <p:txBody>
          <a:bodyPr wrap="square" rtlCol="0" anchor="t">
            <a:spAutoFit/>
          </a:bodyPr>
          <a:p>
            <a:r>
              <a:rPr lang="zh-CN" altLang="en-US"/>
              <a:t>ARM发展至今，已经设计了9代处理器构架，每一代架构又设计了不同的处理器核心。</a:t>
            </a:r>
            <a:endParaRPr lang="zh-CN" altLang="en-US"/>
          </a:p>
        </p:txBody>
      </p:sp>
      <p:pic>
        <p:nvPicPr>
          <p:cNvPr id="3" name="图片 2"/>
          <p:cNvPicPr>
            <a:picLocks noChangeAspect="1"/>
          </p:cNvPicPr>
          <p:nvPr/>
        </p:nvPicPr>
        <p:blipFill>
          <a:blip r:embed="rId2"/>
          <a:stretch>
            <a:fillRect/>
          </a:stretch>
        </p:blipFill>
        <p:spPr>
          <a:xfrm>
            <a:off x="910590" y="2392045"/>
            <a:ext cx="3981450" cy="2943225"/>
          </a:xfrm>
          <a:prstGeom prst="rect">
            <a:avLst/>
          </a:prstGeom>
        </p:spPr>
      </p:pic>
      <p:sp>
        <p:nvSpPr>
          <p:cNvPr id="4" name="文本框 3"/>
          <p:cNvSpPr txBox="1"/>
          <p:nvPr/>
        </p:nvSpPr>
        <p:spPr>
          <a:xfrm>
            <a:off x="5463540" y="447040"/>
            <a:ext cx="6096000" cy="922020"/>
          </a:xfrm>
          <a:prstGeom prst="rect">
            <a:avLst/>
          </a:prstGeom>
          <a:noFill/>
        </p:spPr>
        <p:txBody>
          <a:bodyPr wrap="square" rtlCol="0" anchor="t">
            <a:spAutoFit/>
          </a:bodyPr>
          <a:p>
            <a:r>
              <a:rPr lang="zh-CN" altLang="en-US"/>
              <a:t>https://blog.csdn.net/qq446252221/article/details/122256064</a:t>
            </a:r>
            <a:endParaRPr lang="zh-CN" altLang="en-US"/>
          </a:p>
          <a:p>
            <a:endParaRPr lang="zh-CN" altLang="en-US"/>
          </a:p>
        </p:txBody>
      </p:sp>
      <p:sp>
        <p:nvSpPr>
          <p:cNvPr id="5" name="文本框 4"/>
          <p:cNvSpPr txBox="1"/>
          <p:nvPr/>
        </p:nvSpPr>
        <p:spPr>
          <a:xfrm>
            <a:off x="5463540" y="1102360"/>
            <a:ext cx="6096000" cy="645160"/>
          </a:xfrm>
          <a:prstGeom prst="rect">
            <a:avLst/>
          </a:prstGeom>
          <a:noFill/>
        </p:spPr>
        <p:txBody>
          <a:bodyPr wrap="square" rtlCol="0" anchor="t">
            <a:spAutoFit/>
          </a:bodyPr>
          <a:p>
            <a:r>
              <a:rPr lang="zh-CN" altLang="en-US"/>
              <a:t>https://www.youtube.com/watch?v=wkFMJ5fAUxA&amp;t=246s</a:t>
            </a:r>
            <a:endParaRPr lang="zh-CN" altLang="en-US"/>
          </a:p>
        </p:txBody>
      </p:sp>
      <p:pic>
        <p:nvPicPr>
          <p:cNvPr id="6" name="图片 5"/>
          <p:cNvPicPr>
            <a:picLocks noChangeAspect="1"/>
          </p:cNvPicPr>
          <p:nvPr/>
        </p:nvPicPr>
        <p:blipFill>
          <a:blip r:embed="rId3"/>
          <a:stretch>
            <a:fillRect/>
          </a:stretch>
        </p:blipFill>
        <p:spPr>
          <a:xfrm>
            <a:off x="5952490" y="2136775"/>
            <a:ext cx="4947920" cy="1856740"/>
          </a:xfrm>
          <a:prstGeom prst="rect">
            <a:avLst/>
          </a:prstGeom>
        </p:spPr>
      </p:pic>
      <p:pic>
        <p:nvPicPr>
          <p:cNvPr id="7" name="图片 6"/>
          <p:cNvPicPr>
            <a:picLocks noChangeAspect="1"/>
          </p:cNvPicPr>
          <p:nvPr/>
        </p:nvPicPr>
        <p:blipFill>
          <a:blip r:embed="rId4"/>
          <a:stretch>
            <a:fillRect/>
          </a:stretch>
        </p:blipFill>
        <p:spPr>
          <a:xfrm>
            <a:off x="5615305" y="4439920"/>
            <a:ext cx="5791835" cy="1720850"/>
          </a:xfrm>
          <a:prstGeom prst="rect">
            <a:avLst/>
          </a:prstGeom>
        </p:spPr>
      </p:pic>
      <p:pic>
        <p:nvPicPr>
          <p:cNvPr id="8" name="图片 7"/>
          <p:cNvPicPr>
            <a:picLocks noChangeAspect="1"/>
          </p:cNvPicPr>
          <p:nvPr/>
        </p:nvPicPr>
        <p:blipFill>
          <a:blip r:embed="rId5"/>
          <a:stretch>
            <a:fillRect/>
          </a:stretch>
        </p:blipFill>
        <p:spPr>
          <a:xfrm>
            <a:off x="523240" y="5582920"/>
            <a:ext cx="4848225" cy="828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5234940" cy="391281"/>
            <a:chOff x="522940" y="516970"/>
            <a:chExt cx="5234940" cy="391281"/>
          </a:xfrm>
        </p:grpSpPr>
        <p:sp>
          <p:nvSpPr>
            <p:cNvPr id="21" name="稻壳儿小白白(http://dwz.cn/Wu2UP)"/>
            <p:cNvSpPr txBox="1">
              <a:spLocks noChangeArrowheads="1"/>
            </p:cNvSpPr>
            <p:nvPr/>
          </p:nvSpPr>
          <p:spPr bwMode="auto">
            <a:xfrm>
              <a:off x="1420195" y="554435"/>
              <a:ext cx="43376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pic>
        <p:nvPicPr>
          <p:cNvPr id="8" name="图片 7"/>
          <p:cNvPicPr>
            <a:picLocks noChangeAspect="1"/>
          </p:cNvPicPr>
          <p:nvPr/>
        </p:nvPicPr>
        <p:blipFill>
          <a:blip r:embed="rId2"/>
          <a:stretch>
            <a:fillRect/>
          </a:stretch>
        </p:blipFill>
        <p:spPr>
          <a:xfrm>
            <a:off x="810895" y="1148715"/>
            <a:ext cx="5761355" cy="2982595"/>
          </a:xfrm>
          <a:prstGeom prst="rect">
            <a:avLst/>
          </a:prstGeom>
        </p:spPr>
      </p:pic>
      <p:pic>
        <p:nvPicPr>
          <p:cNvPr id="9" name="图片 8"/>
          <p:cNvPicPr>
            <a:picLocks noChangeAspect="1"/>
          </p:cNvPicPr>
          <p:nvPr/>
        </p:nvPicPr>
        <p:blipFill>
          <a:blip r:embed="rId3"/>
          <a:stretch>
            <a:fillRect/>
          </a:stretch>
        </p:blipFill>
        <p:spPr>
          <a:xfrm>
            <a:off x="523240" y="4476750"/>
            <a:ext cx="7122795" cy="1933575"/>
          </a:xfrm>
          <a:prstGeom prst="rect">
            <a:avLst/>
          </a:prstGeom>
        </p:spPr>
      </p:pic>
      <p:pic>
        <p:nvPicPr>
          <p:cNvPr id="2" name="图片 1"/>
          <p:cNvPicPr>
            <a:picLocks noChangeAspect="1"/>
          </p:cNvPicPr>
          <p:nvPr/>
        </p:nvPicPr>
        <p:blipFill>
          <a:blip r:embed="rId4"/>
          <a:stretch>
            <a:fillRect/>
          </a:stretch>
        </p:blipFill>
        <p:spPr>
          <a:xfrm>
            <a:off x="6657975" y="704850"/>
            <a:ext cx="5238750" cy="36671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 / Cortex - M4</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567180" cy="368300"/>
          </a:xfrm>
          <a:prstGeom prst="rect">
            <a:avLst/>
          </a:prstGeom>
          <a:noFill/>
        </p:spPr>
        <p:txBody>
          <a:bodyPr wrap="none" rtlCol="0" anchor="t">
            <a:spAutoFit/>
          </a:bodyPr>
          <a:p>
            <a:r>
              <a:rPr lang="en-US" altLang="zh-CN">
                <a:sym typeface="+mn-ea"/>
              </a:rPr>
              <a:t>1.</a:t>
            </a:r>
            <a:r>
              <a:rPr lang="en-US" altLang="zh-CN">
                <a:solidFill>
                  <a:srgbClr val="FF0000"/>
                </a:solidFill>
                <a:sym typeface="+mn-ea"/>
              </a:rPr>
              <a:t>ARM</a:t>
            </a:r>
            <a:r>
              <a:rPr lang="zh-CN" altLang="en-US">
                <a:solidFill>
                  <a:srgbClr val="FF0000"/>
                </a:solidFill>
                <a:sym typeface="+mn-ea"/>
              </a:rPr>
              <a:t>指令集</a:t>
            </a:r>
            <a:endParaRPr lang="zh-CN" altLang="en-US">
              <a:solidFill>
                <a:srgbClr val="FF0000"/>
              </a:solidFill>
              <a:sym typeface="+mn-ea"/>
            </a:endParaRPr>
          </a:p>
        </p:txBody>
      </p:sp>
      <p:pic>
        <p:nvPicPr>
          <p:cNvPr id="5" name="图片 4"/>
          <p:cNvPicPr>
            <a:picLocks noChangeAspect="1"/>
          </p:cNvPicPr>
          <p:nvPr/>
        </p:nvPicPr>
        <p:blipFill>
          <a:blip r:embed="rId2"/>
          <a:stretch>
            <a:fillRect/>
          </a:stretch>
        </p:blipFill>
        <p:spPr>
          <a:xfrm>
            <a:off x="2510790" y="1365250"/>
            <a:ext cx="4524375" cy="1181100"/>
          </a:xfrm>
          <a:prstGeom prst="rect">
            <a:avLst/>
          </a:prstGeom>
        </p:spPr>
      </p:pic>
      <p:pic>
        <p:nvPicPr>
          <p:cNvPr id="6" name="图片 5"/>
          <p:cNvPicPr>
            <a:picLocks noChangeAspect="1"/>
          </p:cNvPicPr>
          <p:nvPr/>
        </p:nvPicPr>
        <p:blipFill>
          <a:blip r:embed="rId3"/>
          <a:stretch>
            <a:fillRect/>
          </a:stretch>
        </p:blipFill>
        <p:spPr>
          <a:xfrm>
            <a:off x="670560" y="2546350"/>
            <a:ext cx="6445885" cy="3845560"/>
          </a:xfrm>
          <a:prstGeom prst="rect">
            <a:avLst/>
          </a:prstGeom>
        </p:spPr>
      </p:pic>
      <p:sp>
        <p:nvSpPr>
          <p:cNvPr id="7" name="文本框 6"/>
          <p:cNvSpPr txBox="1"/>
          <p:nvPr/>
        </p:nvSpPr>
        <p:spPr>
          <a:xfrm>
            <a:off x="7203440" y="516890"/>
            <a:ext cx="4629785" cy="922020"/>
          </a:xfrm>
          <a:prstGeom prst="rect">
            <a:avLst/>
          </a:prstGeom>
          <a:noFill/>
        </p:spPr>
        <p:txBody>
          <a:bodyPr wrap="square" rtlCol="0" anchor="t">
            <a:spAutoFit/>
          </a:bodyPr>
          <a:p>
            <a:r>
              <a:rPr lang="zh-CN" altLang="en-US"/>
              <a:t>https://www.youtube.com/watch?v=wkFMJ5fAUxA&amp;list=PLJvU73y7BpTs4yf9CFc4gVcIOA3rTvFPl&amp;index=5</a:t>
            </a:r>
            <a:endParaRPr lang="zh-CN" altLang="en-US"/>
          </a:p>
        </p:txBody>
      </p:sp>
      <p:pic>
        <p:nvPicPr>
          <p:cNvPr id="10" name="图片 9"/>
          <p:cNvPicPr>
            <a:picLocks noChangeAspect="1"/>
          </p:cNvPicPr>
          <p:nvPr/>
        </p:nvPicPr>
        <p:blipFill>
          <a:blip r:embed="rId4"/>
          <a:stretch>
            <a:fillRect/>
          </a:stretch>
        </p:blipFill>
        <p:spPr>
          <a:xfrm>
            <a:off x="7567295" y="1766570"/>
            <a:ext cx="3571875" cy="238125"/>
          </a:xfrm>
          <a:prstGeom prst="rect">
            <a:avLst/>
          </a:prstGeom>
        </p:spPr>
      </p:pic>
      <p:pic>
        <p:nvPicPr>
          <p:cNvPr id="11" name="图片 10"/>
          <p:cNvPicPr>
            <a:picLocks noChangeAspect="1"/>
          </p:cNvPicPr>
          <p:nvPr/>
        </p:nvPicPr>
        <p:blipFill>
          <a:blip r:embed="rId5"/>
          <a:stretch>
            <a:fillRect/>
          </a:stretch>
        </p:blipFill>
        <p:spPr>
          <a:xfrm>
            <a:off x="7567295" y="2152650"/>
            <a:ext cx="4038600" cy="476250"/>
          </a:xfrm>
          <a:prstGeom prst="rect">
            <a:avLst/>
          </a:prstGeom>
        </p:spPr>
      </p:pic>
      <p:pic>
        <p:nvPicPr>
          <p:cNvPr id="13" name="图片 12"/>
          <p:cNvPicPr>
            <a:picLocks noChangeAspect="1"/>
          </p:cNvPicPr>
          <p:nvPr/>
        </p:nvPicPr>
        <p:blipFill>
          <a:blip r:embed="rId6"/>
          <a:stretch>
            <a:fillRect/>
          </a:stretch>
        </p:blipFill>
        <p:spPr>
          <a:xfrm>
            <a:off x="7203440" y="2935605"/>
            <a:ext cx="4433570" cy="1200150"/>
          </a:xfrm>
          <a:prstGeom prst="rect">
            <a:avLst/>
          </a:prstGeom>
        </p:spPr>
      </p:pic>
      <p:pic>
        <p:nvPicPr>
          <p:cNvPr id="14" name="图片 13"/>
          <p:cNvPicPr>
            <a:picLocks noChangeAspect="1"/>
          </p:cNvPicPr>
          <p:nvPr/>
        </p:nvPicPr>
        <p:blipFill>
          <a:blip r:embed="rId7"/>
          <a:stretch>
            <a:fillRect/>
          </a:stretch>
        </p:blipFill>
        <p:spPr>
          <a:xfrm>
            <a:off x="7843520" y="4278630"/>
            <a:ext cx="2886075" cy="381000"/>
          </a:xfrm>
          <a:prstGeom prst="rect">
            <a:avLst/>
          </a:prstGeom>
        </p:spPr>
      </p:pic>
      <p:sp>
        <p:nvSpPr>
          <p:cNvPr id="16" name="文本框 15"/>
          <p:cNvSpPr txBox="1"/>
          <p:nvPr/>
        </p:nvSpPr>
        <p:spPr>
          <a:xfrm>
            <a:off x="7203440" y="4935855"/>
            <a:ext cx="4520565" cy="1383665"/>
          </a:xfrm>
          <a:prstGeom prst="rect">
            <a:avLst/>
          </a:prstGeom>
          <a:noFill/>
        </p:spPr>
        <p:txBody>
          <a:bodyPr wrap="square" rtlCol="0" anchor="t">
            <a:spAutoFit/>
          </a:bodyPr>
          <a:p>
            <a:r>
              <a:rPr lang="zh-CN" altLang="en-US" sz="1400"/>
              <a:t>Thumb指令集可以看做ARM指令集的一个子集，其用于支持存储系统数据总线为16位的应用系统。 Thumb 指令长度为16位，这样，与32位的ARM指令集相比，有效地节省了系统的存储空间。但 Thumb指令集中的数据处理指令的操作数仍然是32位的，指令寻址地址也是32位的。</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 / Cortex - M4</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795780" cy="368300"/>
          </a:xfrm>
          <a:prstGeom prst="rect">
            <a:avLst/>
          </a:prstGeom>
          <a:noFill/>
        </p:spPr>
        <p:txBody>
          <a:bodyPr wrap="none" rtlCol="0" anchor="t">
            <a:spAutoFit/>
          </a:bodyPr>
          <a:p>
            <a:r>
              <a:rPr lang="en-US" altLang="zh-CN">
                <a:sym typeface="+mn-ea"/>
              </a:rPr>
              <a:t>2.</a:t>
            </a:r>
            <a:r>
              <a:rPr lang="en-US" altLang="zh-CN">
                <a:solidFill>
                  <a:srgbClr val="FF0000"/>
                </a:solidFill>
                <a:sym typeface="+mn-ea"/>
              </a:rPr>
              <a:t>ARM</a:t>
            </a:r>
            <a:r>
              <a:rPr lang="zh-CN" altLang="en-US">
                <a:solidFill>
                  <a:srgbClr val="FF0000"/>
                </a:solidFill>
                <a:sym typeface="+mn-ea"/>
              </a:rPr>
              <a:t>系统模式</a:t>
            </a:r>
            <a:endParaRPr lang="zh-CN" altLang="en-US">
              <a:solidFill>
                <a:srgbClr val="FF0000"/>
              </a:solidFill>
              <a:sym typeface="+mn-ea"/>
            </a:endParaRPr>
          </a:p>
        </p:txBody>
      </p:sp>
      <p:sp>
        <p:nvSpPr>
          <p:cNvPr id="7" name="文本框 6"/>
          <p:cNvSpPr txBox="1"/>
          <p:nvPr/>
        </p:nvSpPr>
        <p:spPr>
          <a:xfrm>
            <a:off x="7203440" y="516890"/>
            <a:ext cx="4629785" cy="922020"/>
          </a:xfrm>
          <a:prstGeom prst="rect">
            <a:avLst/>
          </a:prstGeom>
          <a:noFill/>
        </p:spPr>
        <p:txBody>
          <a:bodyPr wrap="square" rtlCol="0" anchor="t">
            <a:spAutoFit/>
          </a:bodyPr>
          <a:p>
            <a:r>
              <a:rPr lang="zh-CN" altLang="en-US"/>
              <a:t>https://www.youtube.com/watch?v=wkFMJ5fAUxA&amp;list=PLJvU73y7BpTs4yf9CFc4gVcIOA3rTvFPl&amp;index=5</a:t>
            </a:r>
            <a:endParaRPr lang="zh-CN" altLang="en-US"/>
          </a:p>
        </p:txBody>
      </p:sp>
      <p:pic>
        <p:nvPicPr>
          <p:cNvPr id="5" name="图片 4"/>
          <p:cNvPicPr>
            <a:picLocks noChangeAspect="1"/>
          </p:cNvPicPr>
          <p:nvPr/>
        </p:nvPicPr>
        <p:blipFill>
          <a:blip r:embed="rId2"/>
          <a:stretch>
            <a:fillRect/>
          </a:stretch>
        </p:blipFill>
        <p:spPr>
          <a:xfrm>
            <a:off x="1195070" y="1868805"/>
            <a:ext cx="9172575" cy="952500"/>
          </a:xfrm>
          <a:prstGeom prst="rect">
            <a:avLst/>
          </a:prstGeom>
        </p:spPr>
      </p:pic>
      <p:pic>
        <p:nvPicPr>
          <p:cNvPr id="6" name="图片 5"/>
          <p:cNvPicPr>
            <a:picLocks noChangeAspect="1"/>
          </p:cNvPicPr>
          <p:nvPr/>
        </p:nvPicPr>
        <p:blipFill>
          <a:blip r:embed="rId3"/>
          <a:stretch>
            <a:fillRect/>
          </a:stretch>
        </p:blipFill>
        <p:spPr>
          <a:xfrm>
            <a:off x="1195070" y="2821305"/>
            <a:ext cx="4290060" cy="3745865"/>
          </a:xfrm>
          <a:prstGeom prst="rect">
            <a:avLst/>
          </a:prstGeom>
        </p:spPr>
      </p:pic>
      <p:pic>
        <p:nvPicPr>
          <p:cNvPr id="9" name="图片 8"/>
          <p:cNvPicPr>
            <a:picLocks noChangeAspect="1"/>
          </p:cNvPicPr>
          <p:nvPr/>
        </p:nvPicPr>
        <p:blipFill>
          <a:blip r:embed="rId4"/>
          <a:stretch>
            <a:fillRect/>
          </a:stretch>
        </p:blipFill>
        <p:spPr>
          <a:xfrm>
            <a:off x="1195070" y="1849755"/>
            <a:ext cx="9172575" cy="971550"/>
          </a:xfrm>
          <a:prstGeom prst="rect">
            <a:avLst/>
          </a:prstGeom>
        </p:spPr>
      </p:pic>
      <p:pic>
        <p:nvPicPr>
          <p:cNvPr id="10" name="图片 9"/>
          <p:cNvPicPr>
            <a:picLocks noChangeAspect="1"/>
          </p:cNvPicPr>
          <p:nvPr/>
        </p:nvPicPr>
        <p:blipFill>
          <a:blip r:embed="rId5"/>
          <a:stretch>
            <a:fillRect/>
          </a:stretch>
        </p:blipFill>
        <p:spPr>
          <a:xfrm>
            <a:off x="523240" y="3324860"/>
            <a:ext cx="10824845" cy="2809875"/>
          </a:xfrm>
          <a:prstGeom prst="rect">
            <a:avLst/>
          </a:prstGeom>
        </p:spPr>
      </p:pic>
      <p:sp>
        <p:nvSpPr>
          <p:cNvPr id="11" name="文本框 10"/>
          <p:cNvSpPr txBox="1"/>
          <p:nvPr/>
        </p:nvSpPr>
        <p:spPr>
          <a:xfrm>
            <a:off x="8909685" y="3809365"/>
            <a:ext cx="1681480" cy="368300"/>
          </a:xfrm>
          <a:prstGeom prst="rect">
            <a:avLst/>
          </a:prstGeom>
          <a:noFill/>
        </p:spPr>
        <p:txBody>
          <a:bodyPr wrap="none" rtlCol="0" anchor="t">
            <a:spAutoFit/>
          </a:bodyPr>
          <a:p>
            <a:r>
              <a:rPr lang="en-US" altLang="zh-CN">
                <a:sym typeface="+mn-ea"/>
              </a:rPr>
              <a:t>9</a:t>
            </a:r>
            <a:r>
              <a:rPr lang="zh-CN" altLang="en-US">
                <a:sym typeface="+mn-ea"/>
              </a:rPr>
              <a:t>位数表示模式</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 / Cortex - M4</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46760" y="1500505"/>
            <a:ext cx="3776980" cy="368300"/>
          </a:xfrm>
          <a:prstGeom prst="rect">
            <a:avLst/>
          </a:prstGeom>
          <a:noFill/>
        </p:spPr>
        <p:txBody>
          <a:bodyPr wrap="none" rtlCol="0" anchor="t">
            <a:spAutoFit/>
          </a:bodyPr>
          <a:p>
            <a:r>
              <a:rPr lang="en-US" altLang="zh-CN">
                <a:sym typeface="+mn-ea"/>
              </a:rPr>
              <a:t>3.</a:t>
            </a:r>
            <a:r>
              <a:rPr lang="en-US" altLang="zh-CN">
                <a:solidFill>
                  <a:srgbClr val="FF0000"/>
                </a:solidFill>
                <a:sym typeface="+mn-ea"/>
              </a:rPr>
              <a:t>ARM</a:t>
            </a:r>
            <a:r>
              <a:rPr lang="zh-CN" altLang="en-US">
                <a:solidFill>
                  <a:srgbClr val="FF0000"/>
                </a:solidFill>
                <a:sym typeface="+mn-ea"/>
              </a:rPr>
              <a:t>系统模式</a:t>
            </a:r>
            <a:r>
              <a:rPr lang="en-US" altLang="zh-CN">
                <a:solidFill>
                  <a:srgbClr val="FF0000"/>
                </a:solidFill>
                <a:sym typeface="+mn-ea"/>
              </a:rPr>
              <a:t>——NVIC/</a:t>
            </a:r>
            <a:r>
              <a:rPr lang="zh-CN" altLang="en-US">
                <a:solidFill>
                  <a:srgbClr val="FF0000"/>
                </a:solidFill>
                <a:sym typeface="+mn-ea"/>
              </a:rPr>
              <a:t>中断模式</a:t>
            </a:r>
            <a:endParaRPr lang="zh-CN" altLang="en-US">
              <a:solidFill>
                <a:srgbClr val="FF0000"/>
              </a:solidFill>
              <a:sym typeface="+mn-ea"/>
            </a:endParaRPr>
          </a:p>
        </p:txBody>
      </p:sp>
      <p:sp>
        <p:nvSpPr>
          <p:cNvPr id="7" name="文本框 6"/>
          <p:cNvSpPr txBox="1"/>
          <p:nvPr/>
        </p:nvSpPr>
        <p:spPr>
          <a:xfrm>
            <a:off x="7203440" y="516890"/>
            <a:ext cx="4629785" cy="922020"/>
          </a:xfrm>
          <a:prstGeom prst="rect">
            <a:avLst/>
          </a:prstGeom>
          <a:noFill/>
        </p:spPr>
        <p:txBody>
          <a:bodyPr wrap="square" rtlCol="0" anchor="t">
            <a:spAutoFit/>
          </a:bodyPr>
          <a:p>
            <a:r>
              <a:rPr lang="zh-CN" altLang="en-US"/>
              <a:t>https://www.youtube.com/watch?v=wkFMJ5fAUxA&amp;list=PLJvU73y7BpTs4yf9CFc4gVcIOA3rTvFPl&amp;index=5</a:t>
            </a:r>
            <a:endParaRPr lang="zh-CN" altLang="en-US"/>
          </a:p>
        </p:txBody>
      </p:sp>
      <p:pic>
        <p:nvPicPr>
          <p:cNvPr id="5" name="图片 4"/>
          <p:cNvPicPr>
            <a:picLocks noChangeAspect="1"/>
          </p:cNvPicPr>
          <p:nvPr/>
        </p:nvPicPr>
        <p:blipFill>
          <a:blip r:embed="rId2"/>
          <a:stretch>
            <a:fillRect/>
          </a:stretch>
        </p:blipFill>
        <p:spPr>
          <a:xfrm>
            <a:off x="1292860" y="2004060"/>
            <a:ext cx="4248785" cy="4312920"/>
          </a:xfrm>
          <a:prstGeom prst="rect">
            <a:avLst/>
          </a:prstGeom>
        </p:spPr>
      </p:pic>
      <p:pic>
        <p:nvPicPr>
          <p:cNvPr id="6" name="图片 5"/>
          <p:cNvPicPr>
            <a:picLocks noChangeAspect="1"/>
          </p:cNvPicPr>
          <p:nvPr/>
        </p:nvPicPr>
        <p:blipFill>
          <a:blip r:embed="rId3"/>
          <a:stretch>
            <a:fillRect/>
          </a:stretch>
        </p:blipFill>
        <p:spPr>
          <a:xfrm>
            <a:off x="5756910" y="1622425"/>
            <a:ext cx="2705100" cy="4949825"/>
          </a:xfrm>
          <a:prstGeom prst="rect">
            <a:avLst/>
          </a:prstGeom>
        </p:spPr>
      </p:pic>
      <p:pic>
        <p:nvPicPr>
          <p:cNvPr id="11" name="图片 10"/>
          <p:cNvPicPr>
            <a:picLocks noChangeAspect="1"/>
          </p:cNvPicPr>
          <p:nvPr/>
        </p:nvPicPr>
        <p:blipFill>
          <a:blip r:embed="rId4"/>
          <a:stretch>
            <a:fillRect/>
          </a:stretch>
        </p:blipFill>
        <p:spPr>
          <a:xfrm>
            <a:off x="8543290" y="2004060"/>
            <a:ext cx="3289935" cy="44392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 / Cortex - M4</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3776980" cy="368300"/>
          </a:xfrm>
          <a:prstGeom prst="rect">
            <a:avLst/>
          </a:prstGeom>
          <a:noFill/>
        </p:spPr>
        <p:txBody>
          <a:bodyPr wrap="none" rtlCol="0" anchor="t">
            <a:spAutoFit/>
          </a:bodyPr>
          <a:p>
            <a:r>
              <a:rPr lang="en-US" altLang="zh-CN">
                <a:sym typeface="+mn-ea"/>
              </a:rPr>
              <a:t>3.</a:t>
            </a:r>
            <a:r>
              <a:rPr lang="en-US" altLang="zh-CN">
                <a:solidFill>
                  <a:srgbClr val="FF0000"/>
                </a:solidFill>
                <a:sym typeface="+mn-ea"/>
              </a:rPr>
              <a:t>ARM</a:t>
            </a:r>
            <a:r>
              <a:rPr lang="zh-CN" altLang="en-US">
                <a:solidFill>
                  <a:srgbClr val="FF0000"/>
                </a:solidFill>
                <a:sym typeface="+mn-ea"/>
              </a:rPr>
              <a:t>系统模式</a:t>
            </a:r>
            <a:r>
              <a:rPr lang="en-US" altLang="zh-CN">
                <a:solidFill>
                  <a:srgbClr val="FF0000"/>
                </a:solidFill>
                <a:sym typeface="+mn-ea"/>
              </a:rPr>
              <a:t>——NVIC/</a:t>
            </a:r>
            <a:r>
              <a:rPr lang="zh-CN" altLang="en-US">
                <a:solidFill>
                  <a:srgbClr val="FF0000"/>
                </a:solidFill>
                <a:sym typeface="+mn-ea"/>
              </a:rPr>
              <a:t>中断模式</a:t>
            </a:r>
            <a:endParaRPr lang="zh-CN" altLang="en-US">
              <a:solidFill>
                <a:srgbClr val="FF0000"/>
              </a:solidFill>
              <a:sym typeface="+mn-ea"/>
            </a:endParaRPr>
          </a:p>
        </p:txBody>
      </p:sp>
      <p:sp>
        <p:nvSpPr>
          <p:cNvPr id="7" name="文本框 6"/>
          <p:cNvSpPr txBox="1"/>
          <p:nvPr/>
        </p:nvSpPr>
        <p:spPr>
          <a:xfrm>
            <a:off x="7203440" y="516890"/>
            <a:ext cx="4629785" cy="922020"/>
          </a:xfrm>
          <a:prstGeom prst="rect">
            <a:avLst/>
          </a:prstGeom>
          <a:noFill/>
        </p:spPr>
        <p:txBody>
          <a:bodyPr wrap="square" rtlCol="0" anchor="t">
            <a:spAutoFit/>
          </a:bodyPr>
          <a:p>
            <a:r>
              <a:rPr lang="zh-CN" altLang="en-US"/>
              <a:t>https://www.youtube.com/watch?v=wkFMJ5fAUxA&amp;list=PLJvU73y7BpTs4yf9CFc4gVcIOA3rTvFPl&amp;index=5</a:t>
            </a:r>
            <a:endParaRPr lang="zh-CN" altLang="en-US"/>
          </a:p>
        </p:txBody>
      </p:sp>
      <p:sp>
        <p:nvSpPr>
          <p:cNvPr id="2" name="文本框 1"/>
          <p:cNvSpPr txBox="1"/>
          <p:nvPr/>
        </p:nvSpPr>
        <p:spPr>
          <a:xfrm>
            <a:off x="946150" y="1868805"/>
            <a:ext cx="10694670" cy="645160"/>
          </a:xfrm>
          <a:prstGeom prst="rect">
            <a:avLst/>
          </a:prstGeom>
          <a:noFill/>
        </p:spPr>
        <p:txBody>
          <a:bodyPr wrap="square" rtlCol="0" anchor="t">
            <a:spAutoFit/>
          </a:bodyPr>
          <a:p>
            <a:r>
              <a:rPr lang="en-US" altLang="zh-CN"/>
              <a:t>NVIC:</a:t>
            </a:r>
            <a:r>
              <a:rPr lang="zh-CN" altLang="en-US"/>
              <a:t>Cortex-M中断向量表</a:t>
            </a:r>
            <a:r>
              <a:rPr lang="en-US" altLang="zh-CN"/>
              <a:t>:中断向量表就是一个集中保存系统全部中断处理函数（xxxIRQHandler）地址的常量数组（</a:t>
            </a:r>
            <a:r>
              <a:rPr lang="en-US" altLang="zh-CN">
                <a:solidFill>
                  <a:srgbClr val="FF0000"/>
                </a:solidFill>
              </a:rPr>
              <a:t>函数地址要占 4 个字节，因此数组中每个元素大小为 4 字节</a:t>
            </a:r>
            <a:r>
              <a:rPr lang="en-US" altLang="zh-CN"/>
              <a:t>）</a:t>
            </a:r>
            <a:endParaRPr lang="en-US" altLang="zh-CN"/>
          </a:p>
        </p:txBody>
      </p:sp>
      <p:pic>
        <p:nvPicPr>
          <p:cNvPr id="12" name="图片 11"/>
          <p:cNvPicPr>
            <a:picLocks noChangeAspect="1"/>
          </p:cNvPicPr>
          <p:nvPr/>
        </p:nvPicPr>
        <p:blipFill>
          <a:blip r:embed="rId2"/>
          <a:srcRect l="6231"/>
          <a:stretch>
            <a:fillRect/>
          </a:stretch>
        </p:blipFill>
        <p:spPr>
          <a:xfrm>
            <a:off x="1641475" y="2866390"/>
            <a:ext cx="7657465" cy="763270"/>
          </a:xfrm>
          <a:prstGeom prst="rect">
            <a:avLst/>
          </a:prstGeom>
        </p:spPr>
      </p:pic>
      <p:pic>
        <p:nvPicPr>
          <p:cNvPr id="14" name="图片 13"/>
          <p:cNvPicPr>
            <a:picLocks noChangeAspect="1"/>
          </p:cNvPicPr>
          <p:nvPr/>
        </p:nvPicPr>
        <p:blipFill>
          <a:blip r:embed="rId3"/>
          <a:stretch>
            <a:fillRect/>
          </a:stretch>
        </p:blipFill>
        <p:spPr>
          <a:xfrm>
            <a:off x="1292860" y="4538980"/>
            <a:ext cx="6381750" cy="2057400"/>
          </a:xfrm>
          <a:prstGeom prst="rect">
            <a:avLst/>
          </a:prstGeom>
        </p:spPr>
      </p:pic>
      <p:pic>
        <p:nvPicPr>
          <p:cNvPr id="15" name="图片 14"/>
          <p:cNvPicPr>
            <a:picLocks noChangeAspect="1"/>
          </p:cNvPicPr>
          <p:nvPr/>
        </p:nvPicPr>
        <p:blipFill>
          <a:blip r:embed="rId4"/>
          <a:stretch>
            <a:fillRect/>
          </a:stretch>
        </p:blipFill>
        <p:spPr>
          <a:xfrm>
            <a:off x="1178560" y="3705860"/>
            <a:ext cx="7588250" cy="833120"/>
          </a:xfrm>
          <a:prstGeom prst="rect">
            <a:avLst/>
          </a:prstGeom>
        </p:spPr>
      </p:pic>
      <p:pic>
        <p:nvPicPr>
          <p:cNvPr id="16" name="图片 15"/>
          <p:cNvPicPr>
            <a:picLocks noChangeAspect="1"/>
          </p:cNvPicPr>
          <p:nvPr/>
        </p:nvPicPr>
        <p:blipFill>
          <a:blip r:embed="rId5"/>
          <a:stretch>
            <a:fillRect/>
          </a:stretch>
        </p:blipFill>
        <p:spPr>
          <a:xfrm>
            <a:off x="8832850" y="3872865"/>
            <a:ext cx="3076575" cy="26092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 / Cortex - M4</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3776980" cy="368300"/>
          </a:xfrm>
          <a:prstGeom prst="rect">
            <a:avLst/>
          </a:prstGeom>
          <a:noFill/>
        </p:spPr>
        <p:txBody>
          <a:bodyPr wrap="none" rtlCol="0" anchor="t">
            <a:spAutoFit/>
          </a:bodyPr>
          <a:p>
            <a:r>
              <a:rPr lang="en-US" altLang="zh-CN">
                <a:sym typeface="+mn-ea"/>
              </a:rPr>
              <a:t>3.</a:t>
            </a:r>
            <a:r>
              <a:rPr lang="en-US" altLang="zh-CN">
                <a:solidFill>
                  <a:srgbClr val="FF0000"/>
                </a:solidFill>
                <a:sym typeface="+mn-ea"/>
              </a:rPr>
              <a:t>ARM</a:t>
            </a:r>
            <a:r>
              <a:rPr lang="zh-CN" altLang="en-US">
                <a:solidFill>
                  <a:srgbClr val="FF0000"/>
                </a:solidFill>
                <a:sym typeface="+mn-ea"/>
              </a:rPr>
              <a:t>系统模式</a:t>
            </a:r>
            <a:r>
              <a:rPr lang="en-US" altLang="zh-CN">
                <a:solidFill>
                  <a:srgbClr val="FF0000"/>
                </a:solidFill>
                <a:sym typeface="+mn-ea"/>
              </a:rPr>
              <a:t>——NVIC/</a:t>
            </a:r>
            <a:r>
              <a:rPr lang="zh-CN" altLang="en-US">
                <a:solidFill>
                  <a:srgbClr val="FF0000"/>
                </a:solidFill>
                <a:sym typeface="+mn-ea"/>
              </a:rPr>
              <a:t>中断模式</a:t>
            </a:r>
            <a:endParaRPr lang="zh-CN" altLang="en-US">
              <a:solidFill>
                <a:srgbClr val="FF0000"/>
              </a:solidFill>
              <a:sym typeface="+mn-ea"/>
            </a:endParaRPr>
          </a:p>
        </p:txBody>
      </p:sp>
      <p:sp>
        <p:nvSpPr>
          <p:cNvPr id="7" name="文本框 6"/>
          <p:cNvSpPr txBox="1"/>
          <p:nvPr/>
        </p:nvSpPr>
        <p:spPr>
          <a:xfrm>
            <a:off x="7203440" y="516890"/>
            <a:ext cx="4629785" cy="922020"/>
          </a:xfrm>
          <a:prstGeom prst="rect">
            <a:avLst/>
          </a:prstGeom>
          <a:noFill/>
        </p:spPr>
        <p:txBody>
          <a:bodyPr wrap="square" rtlCol="0" anchor="t">
            <a:spAutoFit/>
          </a:bodyPr>
          <a:p>
            <a:r>
              <a:rPr lang="zh-CN" altLang="en-US"/>
              <a:t>https://www.youtube.com/watch?v=wkFMJ5fAUxA&amp;list=PLJvU73y7BpTs4yf9CFc4gVcIOA3rTvFPl&amp;index=5</a:t>
            </a:r>
            <a:endParaRPr lang="zh-CN" altLang="en-US"/>
          </a:p>
        </p:txBody>
      </p:sp>
      <p:sp>
        <p:nvSpPr>
          <p:cNvPr id="5" name="文本框 4"/>
          <p:cNvSpPr txBox="1"/>
          <p:nvPr/>
        </p:nvSpPr>
        <p:spPr>
          <a:xfrm>
            <a:off x="972185" y="1811655"/>
            <a:ext cx="1249680" cy="460375"/>
          </a:xfrm>
          <a:prstGeom prst="rect">
            <a:avLst/>
          </a:prstGeom>
          <a:noFill/>
        </p:spPr>
        <p:txBody>
          <a:bodyPr wrap="none" rtlCol="0" anchor="t">
            <a:spAutoFit/>
          </a:bodyPr>
          <a:p>
            <a:r>
              <a:rPr lang="en-US" altLang="zh-CN" sz="2400" b="1"/>
              <a:t>Priority</a:t>
            </a:r>
            <a:endParaRPr lang="en-US" altLang="zh-CN" sz="2400" b="1"/>
          </a:p>
        </p:txBody>
      </p:sp>
      <p:pic>
        <p:nvPicPr>
          <p:cNvPr id="6" name="图片 5"/>
          <p:cNvPicPr>
            <a:picLocks noChangeAspect="1"/>
          </p:cNvPicPr>
          <p:nvPr/>
        </p:nvPicPr>
        <p:blipFill>
          <a:blip r:embed="rId2"/>
          <a:stretch>
            <a:fillRect/>
          </a:stretch>
        </p:blipFill>
        <p:spPr>
          <a:xfrm>
            <a:off x="842645" y="2461260"/>
            <a:ext cx="3381375" cy="4025900"/>
          </a:xfrm>
          <a:prstGeom prst="rect">
            <a:avLst/>
          </a:prstGeom>
        </p:spPr>
      </p:pic>
      <p:sp>
        <p:nvSpPr>
          <p:cNvPr id="8" name="文本框 7"/>
          <p:cNvSpPr txBox="1"/>
          <p:nvPr/>
        </p:nvSpPr>
        <p:spPr>
          <a:xfrm>
            <a:off x="1035685" y="2185670"/>
            <a:ext cx="2315845" cy="275590"/>
          </a:xfrm>
          <a:prstGeom prst="rect">
            <a:avLst/>
          </a:prstGeom>
          <a:noFill/>
        </p:spPr>
        <p:txBody>
          <a:bodyPr wrap="none" rtlCol="0" anchor="t">
            <a:spAutoFit/>
          </a:bodyPr>
          <a:p>
            <a:r>
              <a:rPr lang="zh-CN" altLang="en-US" sz="1200"/>
              <a:t>有的能修改</a:t>
            </a:r>
            <a:r>
              <a:rPr lang="en-US" altLang="zh-CN" sz="1200"/>
              <a:t>priority</a:t>
            </a:r>
            <a:r>
              <a:rPr lang="zh-CN" altLang="en-US" sz="1200"/>
              <a:t>有的不能修改</a:t>
            </a:r>
            <a:endParaRPr lang="zh-CN" altLang="en-US" sz="1200"/>
          </a:p>
        </p:txBody>
      </p:sp>
      <p:sp>
        <p:nvSpPr>
          <p:cNvPr id="9" name="文本框 8"/>
          <p:cNvSpPr txBox="1"/>
          <p:nvPr/>
        </p:nvSpPr>
        <p:spPr>
          <a:xfrm>
            <a:off x="4480560" y="2595880"/>
            <a:ext cx="1315085" cy="2306955"/>
          </a:xfrm>
          <a:prstGeom prst="rect">
            <a:avLst/>
          </a:prstGeom>
          <a:noFill/>
        </p:spPr>
        <p:txBody>
          <a:bodyPr wrap="square" rtlCol="0" anchor="t">
            <a:spAutoFit/>
          </a:bodyPr>
          <a:p>
            <a:r>
              <a:rPr lang="zh-CN" altLang="en-US"/>
              <a:t>优先看</a:t>
            </a:r>
            <a:r>
              <a:rPr lang="en-US" altLang="zh-CN"/>
              <a:t>priority</a:t>
            </a:r>
            <a:r>
              <a:rPr lang="zh-CN" altLang="en-US"/>
              <a:t>其次看</a:t>
            </a:r>
            <a:r>
              <a:rPr lang="en-US" altLang="zh-CN"/>
              <a:t>IRQ</a:t>
            </a:r>
            <a:r>
              <a:rPr lang="zh-CN" altLang="en-US"/>
              <a:t>值，</a:t>
            </a:r>
            <a:r>
              <a:rPr lang="en-US" altLang="zh-CN"/>
              <a:t>priority</a:t>
            </a:r>
            <a:r>
              <a:rPr lang="zh-CN" altLang="en-US"/>
              <a:t>越高越先执行，</a:t>
            </a:r>
            <a:r>
              <a:rPr lang="en-US" altLang="zh-CN"/>
              <a:t>IRQ</a:t>
            </a:r>
            <a:r>
              <a:rPr lang="zh-CN" altLang="en-US"/>
              <a:t>值越小越先执行</a:t>
            </a:r>
            <a:endParaRPr lang="zh-CN" altLang="en-US"/>
          </a:p>
        </p:txBody>
      </p:sp>
      <p:sp>
        <p:nvSpPr>
          <p:cNvPr id="11" name="文本框 10"/>
          <p:cNvSpPr txBox="1"/>
          <p:nvPr/>
        </p:nvSpPr>
        <p:spPr>
          <a:xfrm>
            <a:off x="6372225" y="1811655"/>
            <a:ext cx="5219700" cy="645160"/>
          </a:xfrm>
          <a:prstGeom prst="rect">
            <a:avLst/>
          </a:prstGeom>
          <a:noFill/>
        </p:spPr>
        <p:txBody>
          <a:bodyPr wrap="square" rtlCol="0" anchor="t">
            <a:spAutoFit/>
          </a:bodyPr>
          <a:p>
            <a:r>
              <a:rPr lang="zh-CN" altLang="en-US"/>
              <a:t>https://www.youtube.com/watch?v=_KLWurRuAL0&amp;t=2776s</a:t>
            </a:r>
            <a:r>
              <a:rPr lang="en-US" altLang="zh-CN"/>
              <a:t>  12</a:t>
            </a:r>
            <a:r>
              <a:rPr lang="zh-CN" altLang="en-US"/>
              <a:t>分</a:t>
            </a:r>
            <a:r>
              <a:rPr lang="en-US" altLang="zh-CN"/>
              <a:t>59</a:t>
            </a:r>
            <a:r>
              <a:rPr lang="zh-CN" altLang="en-US"/>
              <a:t>秒</a:t>
            </a:r>
            <a:r>
              <a:rPr lang="en-US" altLang="zh-CN"/>
              <a:t>/18</a:t>
            </a:r>
            <a:r>
              <a:rPr lang="zh-CN" altLang="en-US"/>
              <a:t>分</a:t>
            </a:r>
            <a:r>
              <a:rPr lang="en-US" altLang="zh-CN"/>
              <a:t>54</a:t>
            </a:r>
            <a:r>
              <a:rPr lang="zh-CN" altLang="en-US"/>
              <a:t>秒</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4562475" y="1864995"/>
            <a:ext cx="6905625" cy="1278255"/>
          </a:xfrm>
          <a:prstGeom prst="rect">
            <a:avLst/>
          </a:prstGeom>
        </p:spPr>
      </p:pic>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 / Cortex - M4</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2"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795780" cy="368300"/>
          </a:xfrm>
          <a:prstGeom prst="rect">
            <a:avLst/>
          </a:prstGeom>
          <a:noFill/>
        </p:spPr>
        <p:txBody>
          <a:bodyPr wrap="none" rtlCol="0" anchor="t">
            <a:spAutoFit/>
          </a:bodyPr>
          <a:p>
            <a:r>
              <a:rPr lang="en-US" altLang="zh-CN">
                <a:sym typeface="+mn-ea"/>
              </a:rPr>
              <a:t>4.</a:t>
            </a:r>
            <a:r>
              <a:rPr lang="en-US" altLang="zh-CN">
                <a:solidFill>
                  <a:srgbClr val="FF0000"/>
                </a:solidFill>
                <a:sym typeface="+mn-ea"/>
              </a:rPr>
              <a:t>ARM</a:t>
            </a:r>
            <a:r>
              <a:rPr lang="zh-CN" altLang="en-US">
                <a:solidFill>
                  <a:srgbClr val="FF0000"/>
                </a:solidFill>
                <a:sym typeface="+mn-ea"/>
              </a:rPr>
              <a:t>寄存器组</a:t>
            </a:r>
            <a:endParaRPr lang="zh-CN" altLang="en-US">
              <a:solidFill>
                <a:srgbClr val="FF0000"/>
              </a:solidFill>
              <a:sym typeface="+mn-ea"/>
            </a:endParaRPr>
          </a:p>
        </p:txBody>
      </p:sp>
      <p:sp>
        <p:nvSpPr>
          <p:cNvPr id="7" name="文本框 6"/>
          <p:cNvSpPr txBox="1"/>
          <p:nvPr/>
        </p:nvSpPr>
        <p:spPr>
          <a:xfrm>
            <a:off x="7203440" y="516890"/>
            <a:ext cx="4629785" cy="922020"/>
          </a:xfrm>
          <a:prstGeom prst="rect">
            <a:avLst/>
          </a:prstGeom>
          <a:noFill/>
        </p:spPr>
        <p:txBody>
          <a:bodyPr wrap="square" rtlCol="0" anchor="t">
            <a:spAutoFit/>
          </a:bodyPr>
          <a:p>
            <a:r>
              <a:rPr lang="zh-CN" altLang="en-US"/>
              <a:t>https://www.youtube.com/watch?v=wkFMJ5fAUxA&amp;list=PLJvU73y7BpTs4yf9CFc4gVcIOA3rTvFPl&amp;index=5</a:t>
            </a:r>
            <a:endParaRPr lang="zh-CN" altLang="en-US"/>
          </a:p>
        </p:txBody>
      </p:sp>
      <p:pic>
        <p:nvPicPr>
          <p:cNvPr id="15" name="图片 14"/>
          <p:cNvPicPr>
            <a:picLocks noChangeAspect="1"/>
          </p:cNvPicPr>
          <p:nvPr/>
        </p:nvPicPr>
        <p:blipFill>
          <a:blip r:embed="rId3"/>
          <a:stretch>
            <a:fillRect/>
          </a:stretch>
        </p:blipFill>
        <p:spPr>
          <a:xfrm>
            <a:off x="4667250" y="3143250"/>
            <a:ext cx="6800850" cy="571500"/>
          </a:xfrm>
          <a:prstGeom prst="rect">
            <a:avLst/>
          </a:prstGeom>
        </p:spPr>
      </p:pic>
      <p:sp>
        <p:nvSpPr>
          <p:cNvPr id="5" name="文本框 4"/>
          <p:cNvSpPr txBox="1"/>
          <p:nvPr/>
        </p:nvSpPr>
        <p:spPr>
          <a:xfrm>
            <a:off x="7317740" y="1374140"/>
            <a:ext cx="4582160" cy="645160"/>
          </a:xfrm>
          <a:prstGeom prst="rect">
            <a:avLst/>
          </a:prstGeom>
          <a:noFill/>
        </p:spPr>
        <p:txBody>
          <a:bodyPr wrap="square" rtlCol="0" anchor="t">
            <a:spAutoFit/>
          </a:bodyPr>
          <a:p>
            <a:r>
              <a:rPr lang="zh-CN" altLang="en-US"/>
              <a:t>https://blog.csdn.net/weixin_47447179/article/details/122884198</a:t>
            </a:r>
            <a:endParaRPr lang="zh-CN" altLang="en-US"/>
          </a:p>
        </p:txBody>
      </p:sp>
      <p:pic>
        <p:nvPicPr>
          <p:cNvPr id="6" name="图片 5"/>
          <p:cNvPicPr>
            <a:picLocks noChangeAspect="1"/>
          </p:cNvPicPr>
          <p:nvPr/>
        </p:nvPicPr>
        <p:blipFill>
          <a:blip r:embed="rId4"/>
          <a:stretch>
            <a:fillRect/>
          </a:stretch>
        </p:blipFill>
        <p:spPr>
          <a:xfrm>
            <a:off x="523240" y="2590800"/>
            <a:ext cx="3676650" cy="3909060"/>
          </a:xfrm>
          <a:prstGeom prst="rect">
            <a:avLst/>
          </a:prstGeom>
        </p:spPr>
      </p:pic>
      <p:sp>
        <p:nvSpPr>
          <p:cNvPr id="9" name="文本框 8"/>
          <p:cNvSpPr txBox="1"/>
          <p:nvPr/>
        </p:nvSpPr>
        <p:spPr>
          <a:xfrm>
            <a:off x="523240" y="1868805"/>
            <a:ext cx="3981450" cy="645160"/>
          </a:xfrm>
          <a:prstGeom prst="rect">
            <a:avLst/>
          </a:prstGeom>
          <a:noFill/>
        </p:spPr>
        <p:txBody>
          <a:bodyPr wrap="square" rtlCol="0" anchor="t">
            <a:spAutoFit/>
          </a:bodyPr>
          <a:p>
            <a:r>
              <a:rPr lang="zh-CN" altLang="en-US" sz="1200"/>
              <a:t>Cortex-M3和Cortex-M4处理器（ARM架构）用于数据处理与控制的寄存器组中有16个寄存器，其中13个（R0 ~ R12）为通用目的寄存器，另外三个具有特殊用途：</a:t>
            </a:r>
            <a:endParaRPr lang="zh-CN" altLang="en-US" sz="1200"/>
          </a:p>
        </p:txBody>
      </p:sp>
      <p:pic>
        <p:nvPicPr>
          <p:cNvPr id="13" name="图片 12"/>
          <p:cNvPicPr>
            <a:picLocks noChangeAspect="1"/>
          </p:cNvPicPr>
          <p:nvPr/>
        </p:nvPicPr>
        <p:blipFill>
          <a:blip r:embed="rId5"/>
          <a:stretch>
            <a:fillRect/>
          </a:stretch>
        </p:blipFill>
        <p:spPr>
          <a:xfrm>
            <a:off x="4620895" y="3695700"/>
            <a:ext cx="4090035" cy="585470"/>
          </a:xfrm>
          <a:prstGeom prst="rect">
            <a:avLst/>
          </a:prstGeom>
        </p:spPr>
      </p:pic>
      <p:pic>
        <p:nvPicPr>
          <p:cNvPr id="14" name="图片 13"/>
          <p:cNvPicPr>
            <a:picLocks noChangeAspect="1"/>
          </p:cNvPicPr>
          <p:nvPr/>
        </p:nvPicPr>
        <p:blipFill>
          <a:blip r:embed="rId6"/>
          <a:stretch>
            <a:fillRect/>
          </a:stretch>
        </p:blipFill>
        <p:spPr>
          <a:xfrm>
            <a:off x="4620895" y="4284980"/>
            <a:ext cx="3582035" cy="520700"/>
          </a:xfrm>
          <a:prstGeom prst="rect">
            <a:avLst/>
          </a:prstGeom>
        </p:spPr>
      </p:pic>
      <p:pic>
        <p:nvPicPr>
          <p:cNvPr id="16" name="图片 15"/>
          <p:cNvPicPr>
            <a:picLocks noChangeAspect="1"/>
          </p:cNvPicPr>
          <p:nvPr/>
        </p:nvPicPr>
        <p:blipFill>
          <a:blip r:embed="rId7"/>
          <a:stretch>
            <a:fillRect/>
          </a:stretch>
        </p:blipFill>
        <p:spPr>
          <a:xfrm>
            <a:off x="4620895" y="4933950"/>
            <a:ext cx="6445885" cy="688975"/>
          </a:xfrm>
          <a:prstGeom prst="rect">
            <a:avLst/>
          </a:prstGeom>
        </p:spPr>
      </p:pic>
      <p:pic>
        <p:nvPicPr>
          <p:cNvPr id="18" name="图片 17"/>
          <p:cNvPicPr>
            <a:picLocks noChangeAspect="1"/>
          </p:cNvPicPr>
          <p:nvPr/>
        </p:nvPicPr>
        <p:blipFill>
          <a:blip r:embed="rId8"/>
          <a:stretch>
            <a:fillRect/>
          </a:stretch>
        </p:blipFill>
        <p:spPr>
          <a:xfrm>
            <a:off x="356870" y="2732405"/>
            <a:ext cx="4010025" cy="3397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 / Cortex - M4</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795780" cy="368300"/>
          </a:xfrm>
          <a:prstGeom prst="rect">
            <a:avLst/>
          </a:prstGeom>
          <a:noFill/>
        </p:spPr>
        <p:txBody>
          <a:bodyPr wrap="none" rtlCol="0" anchor="t">
            <a:spAutoFit/>
          </a:bodyPr>
          <a:p>
            <a:r>
              <a:rPr lang="en-US" altLang="zh-CN">
                <a:sym typeface="+mn-ea"/>
              </a:rPr>
              <a:t>4.</a:t>
            </a:r>
            <a:r>
              <a:rPr lang="en-US" altLang="zh-CN">
                <a:solidFill>
                  <a:srgbClr val="FF0000"/>
                </a:solidFill>
                <a:sym typeface="+mn-ea"/>
              </a:rPr>
              <a:t>ARM</a:t>
            </a:r>
            <a:r>
              <a:rPr lang="zh-CN" altLang="en-US">
                <a:solidFill>
                  <a:srgbClr val="FF0000"/>
                </a:solidFill>
                <a:sym typeface="+mn-ea"/>
              </a:rPr>
              <a:t>寄存器组</a:t>
            </a:r>
            <a:endParaRPr lang="zh-CN" altLang="en-US">
              <a:solidFill>
                <a:srgbClr val="FF0000"/>
              </a:solidFill>
              <a:sym typeface="+mn-ea"/>
            </a:endParaRPr>
          </a:p>
        </p:txBody>
      </p:sp>
      <p:pic>
        <p:nvPicPr>
          <p:cNvPr id="2" name="图片 1"/>
          <p:cNvPicPr>
            <a:picLocks noChangeAspect="1"/>
          </p:cNvPicPr>
          <p:nvPr/>
        </p:nvPicPr>
        <p:blipFill>
          <a:blip r:embed="rId2"/>
          <a:stretch>
            <a:fillRect/>
          </a:stretch>
        </p:blipFill>
        <p:spPr>
          <a:xfrm>
            <a:off x="923290" y="1950720"/>
            <a:ext cx="6744335" cy="847725"/>
          </a:xfrm>
          <a:prstGeom prst="rect">
            <a:avLst/>
          </a:prstGeom>
        </p:spPr>
      </p:pic>
      <p:pic>
        <p:nvPicPr>
          <p:cNvPr id="8" name="图片 7"/>
          <p:cNvPicPr>
            <a:picLocks noChangeAspect="1"/>
          </p:cNvPicPr>
          <p:nvPr/>
        </p:nvPicPr>
        <p:blipFill>
          <a:blip r:embed="rId3"/>
          <a:stretch>
            <a:fillRect/>
          </a:stretch>
        </p:blipFill>
        <p:spPr>
          <a:xfrm>
            <a:off x="1026160" y="2798445"/>
            <a:ext cx="8610600" cy="476250"/>
          </a:xfrm>
          <a:prstGeom prst="rect">
            <a:avLst/>
          </a:prstGeom>
        </p:spPr>
      </p:pic>
      <p:pic>
        <p:nvPicPr>
          <p:cNvPr id="11" name="图片 10"/>
          <p:cNvPicPr>
            <a:picLocks noChangeAspect="1"/>
          </p:cNvPicPr>
          <p:nvPr/>
        </p:nvPicPr>
        <p:blipFill>
          <a:blip r:embed="rId4"/>
          <a:stretch>
            <a:fillRect/>
          </a:stretch>
        </p:blipFill>
        <p:spPr>
          <a:xfrm>
            <a:off x="923290" y="3383915"/>
            <a:ext cx="3619500" cy="2200275"/>
          </a:xfrm>
          <a:prstGeom prst="rect">
            <a:avLst/>
          </a:prstGeom>
        </p:spPr>
      </p:pic>
      <p:pic>
        <p:nvPicPr>
          <p:cNvPr id="12" name="图片 11"/>
          <p:cNvPicPr>
            <a:picLocks noChangeAspect="1"/>
          </p:cNvPicPr>
          <p:nvPr/>
        </p:nvPicPr>
        <p:blipFill>
          <a:blip r:embed="rId5"/>
          <a:stretch>
            <a:fillRect/>
          </a:stretch>
        </p:blipFill>
        <p:spPr>
          <a:xfrm>
            <a:off x="4213860" y="4204335"/>
            <a:ext cx="7668260" cy="16484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处理器（</a:t>
              </a:r>
              <a:r>
                <a:rPr lang="en-US" altLang="zh-CN" sz="2000">
                  <a:sym typeface="+mn-lt"/>
                </a:rPr>
                <a:t>ARM / Cortex - M4</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795780" cy="368300"/>
          </a:xfrm>
          <a:prstGeom prst="rect">
            <a:avLst/>
          </a:prstGeom>
          <a:noFill/>
        </p:spPr>
        <p:txBody>
          <a:bodyPr wrap="none" rtlCol="0" anchor="t">
            <a:spAutoFit/>
          </a:bodyPr>
          <a:p>
            <a:r>
              <a:rPr lang="en-US" altLang="zh-CN">
                <a:sym typeface="+mn-ea"/>
              </a:rPr>
              <a:t>4.</a:t>
            </a:r>
            <a:r>
              <a:rPr lang="en-US" altLang="zh-CN">
                <a:solidFill>
                  <a:srgbClr val="FF0000"/>
                </a:solidFill>
                <a:sym typeface="+mn-ea"/>
              </a:rPr>
              <a:t>ARM</a:t>
            </a:r>
            <a:r>
              <a:rPr lang="zh-CN" altLang="en-US">
                <a:solidFill>
                  <a:srgbClr val="FF0000"/>
                </a:solidFill>
                <a:sym typeface="+mn-ea"/>
              </a:rPr>
              <a:t>寄存器组</a:t>
            </a:r>
            <a:endParaRPr lang="zh-CN" altLang="en-US">
              <a:solidFill>
                <a:srgbClr val="FF0000"/>
              </a:solidFill>
              <a:sym typeface="+mn-ea"/>
            </a:endParaRPr>
          </a:p>
        </p:txBody>
      </p:sp>
      <p:pic>
        <p:nvPicPr>
          <p:cNvPr id="5" name="图片 4"/>
          <p:cNvPicPr>
            <a:picLocks noChangeAspect="1"/>
          </p:cNvPicPr>
          <p:nvPr/>
        </p:nvPicPr>
        <p:blipFill>
          <a:blip r:embed="rId2"/>
          <a:stretch>
            <a:fillRect/>
          </a:stretch>
        </p:blipFill>
        <p:spPr>
          <a:xfrm>
            <a:off x="775335" y="1932305"/>
            <a:ext cx="5444490" cy="2856865"/>
          </a:xfrm>
          <a:prstGeom prst="rect">
            <a:avLst/>
          </a:prstGeom>
        </p:spPr>
      </p:pic>
      <p:pic>
        <p:nvPicPr>
          <p:cNvPr id="7" name="图片 6"/>
          <p:cNvPicPr>
            <a:picLocks noChangeAspect="1"/>
          </p:cNvPicPr>
          <p:nvPr/>
        </p:nvPicPr>
        <p:blipFill>
          <a:blip r:embed="rId3"/>
          <a:stretch>
            <a:fillRect/>
          </a:stretch>
        </p:blipFill>
        <p:spPr>
          <a:xfrm>
            <a:off x="6119495" y="1774190"/>
            <a:ext cx="5515610" cy="1221740"/>
          </a:xfrm>
          <a:prstGeom prst="rect">
            <a:avLst/>
          </a:prstGeom>
        </p:spPr>
      </p:pic>
      <p:pic>
        <p:nvPicPr>
          <p:cNvPr id="9" name="图片 8"/>
          <p:cNvPicPr>
            <a:picLocks noChangeAspect="1"/>
          </p:cNvPicPr>
          <p:nvPr/>
        </p:nvPicPr>
        <p:blipFill>
          <a:blip r:embed="rId4"/>
          <a:stretch>
            <a:fillRect/>
          </a:stretch>
        </p:blipFill>
        <p:spPr>
          <a:xfrm>
            <a:off x="775335" y="4852670"/>
            <a:ext cx="6960870" cy="1620520"/>
          </a:xfrm>
          <a:prstGeom prst="rect">
            <a:avLst/>
          </a:prstGeom>
        </p:spPr>
      </p:pic>
      <p:pic>
        <p:nvPicPr>
          <p:cNvPr id="10" name="图片 9"/>
          <p:cNvPicPr>
            <a:picLocks noChangeAspect="1"/>
          </p:cNvPicPr>
          <p:nvPr/>
        </p:nvPicPr>
        <p:blipFill>
          <a:blip r:embed="rId5"/>
          <a:stretch>
            <a:fillRect/>
          </a:stretch>
        </p:blipFill>
        <p:spPr>
          <a:xfrm>
            <a:off x="6219825" y="2919730"/>
            <a:ext cx="3095625" cy="377825"/>
          </a:xfrm>
          <a:prstGeom prst="rect">
            <a:avLst/>
          </a:prstGeom>
        </p:spPr>
      </p:pic>
      <p:pic>
        <p:nvPicPr>
          <p:cNvPr id="13" name="图片 12"/>
          <p:cNvPicPr>
            <a:picLocks noChangeAspect="1"/>
          </p:cNvPicPr>
          <p:nvPr/>
        </p:nvPicPr>
        <p:blipFill>
          <a:blip r:embed="rId6"/>
          <a:stretch>
            <a:fillRect/>
          </a:stretch>
        </p:blipFill>
        <p:spPr>
          <a:xfrm>
            <a:off x="6219825" y="3404870"/>
            <a:ext cx="5689600" cy="1863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SubTitle_1"/>
          <p:cNvSpPr/>
          <p:nvPr>
            <p:custDataLst>
              <p:tags r:id="rId1"/>
            </p:custDataLst>
          </p:nvPr>
        </p:nvSpPr>
        <p:spPr>
          <a:xfrm>
            <a:off x="6546440" y="1840926"/>
            <a:ext cx="4090131" cy="805301"/>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F7F7F"/>
          </a:solidFill>
          <a:ln w="25400" cap="flat" cmpd="sng" algn="ctr">
            <a:noFill/>
            <a:prstDash val="solid"/>
          </a:ln>
          <a:effectLst/>
        </p:spPr>
        <p:txBody>
          <a:bodyPr lIns="0" tIns="0" rIns="0" bIns="0" anchor="ctr">
            <a:noAutofit/>
          </a:bodyPr>
          <a:lstStyle/>
          <a:p>
            <a:pPr algn="ctr"/>
            <a:endParaRPr lang="zh-CN" altLang="en-US" sz="1200" dirty="0">
              <a:solidFill>
                <a:schemeClr val="bg1"/>
              </a:solidFill>
              <a:cs typeface="+mn-ea"/>
              <a:sym typeface="+mn-lt"/>
            </a:endParaRPr>
          </a:p>
        </p:txBody>
      </p:sp>
      <p:sp>
        <p:nvSpPr>
          <p:cNvPr id="3" name="MH_Other_1"/>
          <p:cNvSpPr/>
          <p:nvPr>
            <p:custDataLst>
              <p:tags r:id="rId2"/>
            </p:custDataLst>
          </p:nvPr>
        </p:nvSpPr>
        <p:spPr>
          <a:xfrm>
            <a:off x="5841591" y="1840926"/>
            <a:ext cx="803628" cy="805301"/>
          </a:xfrm>
          <a:prstGeom prst="ellipse">
            <a:avLst/>
          </a:prstGeom>
          <a:solidFill>
            <a:srgbClr val="FFFFFF"/>
          </a:solidFill>
          <a:ln w="57150" cap="flat" cmpd="sng" algn="ctr">
            <a:solidFill>
              <a:srgbClr val="7F7F7F"/>
            </a:solidFill>
            <a:prstDash val="solid"/>
          </a:ln>
          <a:effectLst/>
        </p:spPr>
        <p:txBody>
          <a:bodyPr lIns="0" tIns="0" rIns="0" bIns="0" anchor="ctr"/>
          <a:lstStyle/>
          <a:p>
            <a:pPr algn="ctr">
              <a:defRPr/>
            </a:pPr>
            <a:r>
              <a:rPr lang="en-US" altLang="zh-CN" sz="4220" kern="0" dirty="0">
                <a:solidFill>
                  <a:srgbClr val="7F7F7F"/>
                </a:solidFill>
                <a:cs typeface="+mn-ea"/>
                <a:sym typeface="+mn-lt"/>
              </a:rPr>
              <a:t>1</a:t>
            </a:r>
            <a:endParaRPr lang="en-US" altLang="zh-CN" sz="4220" kern="0" dirty="0">
              <a:solidFill>
                <a:srgbClr val="7F7F7F"/>
              </a:solidFill>
              <a:cs typeface="+mn-ea"/>
              <a:sym typeface="+mn-lt"/>
            </a:endParaRPr>
          </a:p>
        </p:txBody>
      </p:sp>
      <p:sp>
        <p:nvSpPr>
          <p:cNvPr id="4" name="MH_SubTitle_2"/>
          <p:cNvSpPr/>
          <p:nvPr>
            <p:custDataLst>
              <p:tags r:id="rId3"/>
            </p:custDataLst>
          </p:nvPr>
        </p:nvSpPr>
        <p:spPr>
          <a:xfrm>
            <a:off x="6546440" y="2842112"/>
            <a:ext cx="4090131" cy="805301"/>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F7F7F"/>
          </a:solidFill>
          <a:ln w="25400" cap="flat" cmpd="sng" algn="ctr">
            <a:noFill/>
            <a:prstDash val="solid"/>
          </a:ln>
          <a:effectLst/>
        </p:spPr>
        <p:txBody>
          <a:bodyPr lIns="0" tIns="0" rIns="0" bIns="0" anchor="ctr">
            <a:noAutofit/>
          </a:bodyPr>
          <a:lstStyle/>
          <a:p>
            <a:pPr lvl="0" algn="ctr"/>
            <a:endParaRPr lang="zh-CN" altLang="en-US" sz="1200" dirty="0">
              <a:solidFill>
                <a:schemeClr val="bg1"/>
              </a:solidFill>
              <a:cs typeface="+mn-ea"/>
              <a:sym typeface="+mn-lt"/>
            </a:endParaRPr>
          </a:p>
        </p:txBody>
      </p:sp>
      <p:sp>
        <p:nvSpPr>
          <p:cNvPr id="5" name="MH_Other_2"/>
          <p:cNvSpPr/>
          <p:nvPr>
            <p:custDataLst>
              <p:tags r:id="rId4"/>
            </p:custDataLst>
          </p:nvPr>
        </p:nvSpPr>
        <p:spPr>
          <a:xfrm>
            <a:off x="5841591" y="2842112"/>
            <a:ext cx="803628" cy="805301"/>
          </a:xfrm>
          <a:prstGeom prst="ellipse">
            <a:avLst/>
          </a:prstGeom>
          <a:solidFill>
            <a:srgbClr val="FFFFFF"/>
          </a:solidFill>
          <a:ln w="57150" cap="flat" cmpd="sng" algn="ctr">
            <a:solidFill>
              <a:srgbClr val="7F7F7F"/>
            </a:solidFill>
            <a:prstDash val="solid"/>
          </a:ln>
          <a:effectLst/>
        </p:spPr>
        <p:txBody>
          <a:bodyPr lIns="0" tIns="0" rIns="0" bIns="0" anchor="ctr"/>
          <a:lstStyle/>
          <a:p>
            <a:pPr algn="ctr">
              <a:defRPr/>
            </a:pPr>
            <a:r>
              <a:rPr lang="en-US" altLang="zh-CN" sz="4220" kern="0" dirty="0">
                <a:solidFill>
                  <a:srgbClr val="7F7F7F"/>
                </a:solidFill>
                <a:cs typeface="+mn-ea"/>
                <a:sym typeface="+mn-lt"/>
              </a:rPr>
              <a:t>2</a:t>
            </a:r>
            <a:endParaRPr lang="en-US" altLang="zh-CN" sz="4220" kern="0" dirty="0">
              <a:solidFill>
                <a:srgbClr val="7F7F7F"/>
              </a:solidFill>
              <a:cs typeface="+mn-ea"/>
              <a:sym typeface="+mn-lt"/>
            </a:endParaRPr>
          </a:p>
        </p:txBody>
      </p:sp>
      <p:sp>
        <p:nvSpPr>
          <p:cNvPr id="6" name="MH_SubTitle_3"/>
          <p:cNvSpPr/>
          <p:nvPr>
            <p:custDataLst>
              <p:tags r:id="rId5"/>
            </p:custDataLst>
          </p:nvPr>
        </p:nvSpPr>
        <p:spPr>
          <a:xfrm>
            <a:off x="6536915" y="3843298"/>
            <a:ext cx="4090131" cy="805301"/>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F7F7F"/>
          </a:solidFill>
          <a:ln w="25400" cap="flat" cmpd="sng" algn="ctr">
            <a:noFill/>
            <a:prstDash val="solid"/>
          </a:ln>
          <a:effectLst/>
        </p:spPr>
        <p:txBody>
          <a:bodyPr lIns="0" tIns="0" rIns="0" bIns="0" anchor="ctr">
            <a:noAutofit/>
          </a:bodyPr>
          <a:lstStyle/>
          <a:p>
            <a:pPr lvl="0" algn="ctr"/>
            <a:r>
              <a:rPr lang="zh-CN" sz="2000" dirty="0">
                <a:solidFill>
                  <a:schemeClr val="bg1"/>
                </a:solidFill>
                <a:cs typeface="+mn-ea"/>
                <a:sym typeface="+mn-lt"/>
              </a:rPr>
              <a:t>数据的操作</a:t>
            </a:r>
            <a:r>
              <a:rPr lang="en-US" altLang="zh-CN" sz="2000" dirty="0">
                <a:solidFill>
                  <a:schemeClr val="bg1"/>
                </a:solidFill>
                <a:cs typeface="+mn-ea"/>
                <a:sym typeface="+mn-lt"/>
              </a:rPr>
              <a:t>(</a:t>
            </a:r>
            <a:r>
              <a:rPr lang="zh-CN" altLang="en-US" sz="2000" dirty="0">
                <a:solidFill>
                  <a:schemeClr val="bg1"/>
                </a:solidFill>
                <a:cs typeface="+mn-ea"/>
                <a:sym typeface="+mn-lt"/>
              </a:rPr>
              <a:t>之后</a:t>
            </a:r>
            <a:r>
              <a:rPr lang="en-US" altLang="zh-CN" sz="2000" dirty="0">
                <a:solidFill>
                  <a:schemeClr val="bg1"/>
                </a:solidFill>
                <a:cs typeface="+mn-ea"/>
                <a:sym typeface="+mn-lt"/>
              </a:rPr>
              <a:t>C++</a:t>
            </a:r>
            <a:r>
              <a:rPr lang="zh-CN" altLang="en-US" sz="2000" dirty="0">
                <a:solidFill>
                  <a:schemeClr val="bg1"/>
                </a:solidFill>
                <a:cs typeface="+mn-ea"/>
                <a:sym typeface="+mn-lt"/>
              </a:rPr>
              <a:t>课程里讲</a:t>
            </a:r>
            <a:r>
              <a:rPr lang="en-US" altLang="zh-CN" sz="2000" dirty="0">
                <a:solidFill>
                  <a:schemeClr val="bg1"/>
                </a:solidFill>
                <a:cs typeface="+mn-ea"/>
                <a:sym typeface="+mn-lt"/>
              </a:rPr>
              <a:t>)</a:t>
            </a:r>
            <a:endParaRPr lang="en-US" altLang="zh-CN" sz="2000" dirty="0">
              <a:solidFill>
                <a:schemeClr val="bg1"/>
              </a:solidFill>
              <a:cs typeface="+mn-ea"/>
              <a:sym typeface="+mn-lt"/>
            </a:endParaRPr>
          </a:p>
        </p:txBody>
      </p:sp>
      <p:sp>
        <p:nvSpPr>
          <p:cNvPr id="7" name="MH_Other_3"/>
          <p:cNvSpPr/>
          <p:nvPr>
            <p:custDataLst>
              <p:tags r:id="rId6"/>
            </p:custDataLst>
          </p:nvPr>
        </p:nvSpPr>
        <p:spPr>
          <a:xfrm>
            <a:off x="5841591" y="3843298"/>
            <a:ext cx="803628" cy="805301"/>
          </a:xfrm>
          <a:prstGeom prst="ellipse">
            <a:avLst/>
          </a:prstGeom>
          <a:solidFill>
            <a:srgbClr val="FFFFFF"/>
          </a:solidFill>
          <a:ln w="57150" cap="flat" cmpd="sng" algn="ctr">
            <a:solidFill>
              <a:srgbClr val="7F7F7F"/>
            </a:solidFill>
            <a:prstDash val="solid"/>
          </a:ln>
          <a:effectLst/>
        </p:spPr>
        <p:txBody>
          <a:bodyPr lIns="0" tIns="0" rIns="0" bIns="0" anchor="ctr"/>
          <a:lstStyle/>
          <a:p>
            <a:pPr algn="ctr">
              <a:defRPr/>
            </a:pPr>
            <a:r>
              <a:rPr lang="en-US" altLang="zh-CN" sz="4220" kern="0" dirty="0">
                <a:solidFill>
                  <a:srgbClr val="7F7F7F"/>
                </a:solidFill>
                <a:cs typeface="+mn-ea"/>
                <a:sym typeface="+mn-lt"/>
              </a:rPr>
              <a:t>3</a:t>
            </a:r>
            <a:endParaRPr lang="en-US" altLang="zh-CN" sz="4220" kern="0" dirty="0">
              <a:solidFill>
                <a:srgbClr val="7F7F7F"/>
              </a:solidFill>
              <a:cs typeface="+mn-ea"/>
              <a:sym typeface="+mn-lt"/>
            </a:endParaRPr>
          </a:p>
        </p:txBody>
      </p:sp>
      <p:sp>
        <p:nvSpPr>
          <p:cNvPr id="8" name="MH_SubTitle_4"/>
          <p:cNvSpPr/>
          <p:nvPr>
            <p:custDataLst>
              <p:tags r:id="rId7"/>
            </p:custDataLst>
          </p:nvPr>
        </p:nvSpPr>
        <p:spPr>
          <a:xfrm>
            <a:off x="6546440" y="4844484"/>
            <a:ext cx="4090131" cy="805301"/>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F7F7F"/>
          </a:solidFill>
          <a:ln w="25400" cap="flat" cmpd="sng" algn="ctr">
            <a:noFill/>
            <a:prstDash val="solid"/>
          </a:ln>
          <a:effectLst/>
        </p:spPr>
        <p:txBody>
          <a:bodyPr lIns="0" tIns="0" rIns="0" bIns="0" anchor="ctr">
            <a:noAutofit/>
          </a:bodyPr>
          <a:lstStyle/>
          <a:p>
            <a:pPr lvl="0" algn="ctr"/>
            <a:endParaRPr lang="zh-CN" altLang="en-US" sz="1200" dirty="0">
              <a:solidFill>
                <a:schemeClr val="bg1"/>
              </a:solidFill>
              <a:cs typeface="+mn-ea"/>
              <a:sym typeface="+mn-lt"/>
            </a:endParaRPr>
          </a:p>
        </p:txBody>
      </p:sp>
      <p:sp>
        <p:nvSpPr>
          <p:cNvPr id="9" name="MH_Other_4"/>
          <p:cNvSpPr/>
          <p:nvPr>
            <p:custDataLst>
              <p:tags r:id="rId8"/>
            </p:custDataLst>
          </p:nvPr>
        </p:nvSpPr>
        <p:spPr>
          <a:xfrm>
            <a:off x="5841591" y="4844484"/>
            <a:ext cx="803628" cy="805301"/>
          </a:xfrm>
          <a:prstGeom prst="ellipse">
            <a:avLst/>
          </a:prstGeom>
          <a:solidFill>
            <a:srgbClr val="FFFFFF"/>
          </a:solidFill>
          <a:ln w="57150" cap="flat" cmpd="sng" algn="ctr">
            <a:solidFill>
              <a:srgbClr val="7F7F7F"/>
            </a:solidFill>
            <a:prstDash val="solid"/>
          </a:ln>
          <a:effectLst/>
        </p:spPr>
        <p:txBody>
          <a:bodyPr lIns="0" tIns="0" rIns="0" bIns="0" anchor="ctr"/>
          <a:lstStyle/>
          <a:p>
            <a:pPr algn="ctr">
              <a:defRPr/>
            </a:pPr>
            <a:r>
              <a:rPr lang="en-US" altLang="zh-CN" sz="4220" kern="0" dirty="0">
                <a:solidFill>
                  <a:srgbClr val="7F7F7F"/>
                </a:solidFill>
                <a:cs typeface="+mn-ea"/>
                <a:sym typeface="+mn-lt"/>
              </a:rPr>
              <a:t>4</a:t>
            </a:r>
            <a:endParaRPr lang="en-US" altLang="zh-CN" sz="4220" kern="0" dirty="0">
              <a:solidFill>
                <a:srgbClr val="7F7F7F"/>
              </a:solidFill>
              <a:cs typeface="+mn-ea"/>
              <a:sym typeface="+mn-lt"/>
            </a:endParaRPr>
          </a:p>
        </p:txBody>
      </p:sp>
      <p:sp>
        <p:nvSpPr>
          <p:cNvPr id="10" name="矩形 9"/>
          <p:cNvSpPr/>
          <p:nvPr/>
        </p:nvSpPr>
        <p:spPr>
          <a:xfrm>
            <a:off x="7171518" y="3045190"/>
            <a:ext cx="2704999" cy="398780"/>
          </a:xfrm>
          <a:prstGeom prst="rect">
            <a:avLst/>
          </a:prstGeom>
        </p:spPr>
        <p:txBody>
          <a:bodyPr wrap="square">
            <a:spAutoFit/>
          </a:bodyPr>
          <a:lstStyle/>
          <a:p>
            <a:pPr lvl="0" algn="dist"/>
            <a:r>
              <a:rPr lang="zh-CN" sz="2000" dirty="0">
                <a:solidFill>
                  <a:schemeClr val="bg1"/>
                </a:solidFill>
                <a:cs typeface="+mn-ea"/>
                <a:sym typeface="+mn-lt"/>
              </a:rPr>
              <a:t>数据的存储</a:t>
            </a:r>
            <a:endParaRPr lang="zh-CN" sz="2000" dirty="0">
              <a:solidFill>
                <a:schemeClr val="bg1"/>
              </a:solidFill>
              <a:cs typeface="+mn-ea"/>
              <a:sym typeface="+mn-lt"/>
            </a:endParaRPr>
          </a:p>
        </p:txBody>
      </p:sp>
      <p:sp>
        <p:nvSpPr>
          <p:cNvPr id="12" name="矩形 11"/>
          <p:cNvSpPr/>
          <p:nvPr/>
        </p:nvSpPr>
        <p:spPr>
          <a:xfrm>
            <a:off x="7057390" y="2075180"/>
            <a:ext cx="3068955" cy="398780"/>
          </a:xfrm>
          <a:prstGeom prst="rect">
            <a:avLst/>
          </a:prstGeom>
        </p:spPr>
        <p:txBody>
          <a:bodyPr wrap="square">
            <a:spAutoFit/>
          </a:bodyPr>
          <a:lstStyle/>
          <a:p>
            <a:pPr lvl="0" algn="dist"/>
            <a:r>
              <a:rPr lang="zh-CN" altLang="en-US" sz="2000" dirty="0">
                <a:solidFill>
                  <a:schemeClr val="bg1"/>
                </a:solidFill>
                <a:cs typeface="+mn-ea"/>
                <a:sym typeface="+mn-lt"/>
              </a:rPr>
              <a:t>硬件平台（编程的工具）</a:t>
            </a:r>
            <a:endParaRPr lang="zh-CN" altLang="en-US" sz="2000" dirty="0">
              <a:solidFill>
                <a:schemeClr val="bg1"/>
              </a:solidFill>
              <a:cs typeface="+mn-ea"/>
              <a:sym typeface="+mn-lt"/>
            </a:endParaRPr>
          </a:p>
        </p:txBody>
      </p:sp>
      <p:sp>
        <p:nvSpPr>
          <p:cNvPr id="17" name="矩形 16"/>
          <p:cNvSpPr/>
          <p:nvPr/>
        </p:nvSpPr>
        <p:spPr>
          <a:xfrm>
            <a:off x="7057390" y="4893945"/>
            <a:ext cx="3184525" cy="706755"/>
          </a:xfrm>
          <a:prstGeom prst="rect">
            <a:avLst/>
          </a:prstGeom>
        </p:spPr>
        <p:txBody>
          <a:bodyPr wrap="square">
            <a:spAutoFit/>
          </a:bodyPr>
          <a:lstStyle/>
          <a:p>
            <a:pPr lvl="0" algn="dist"/>
            <a:r>
              <a:rPr lang="zh-CN" sz="2000" dirty="0">
                <a:solidFill>
                  <a:schemeClr val="bg1"/>
                </a:solidFill>
                <a:cs typeface="+mn-ea"/>
                <a:sym typeface="+mn-lt"/>
              </a:rPr>
              <a:t>编程的意义（重新了解编程）</a:t>
            </a:r>
            <a:endParaRPr lang="en-US" altLang="zh-CN" sz="2000" dirty="0">
              <a:solidFill>
                <a:schemeClr val="bg1"/>
              </a:solidFill>
              <a:cs typeface="+mn-ea"/>
              <a:sym typeface="+mn-lt"/>
            </a:endParaRPr>
          </a:p>
        </p:txBody>
      </p:sp>
      <p:sp>
        <p:nvSpPr>
          <p:cNvPr id="18" name="矩形 17"/>
          <p:cNvSpPr/>
          <p:nvPr/>
        </p:nvSpPr>
        <p:spPr>
          <a:xfrm>
            <a:off x="1828801" y="2"/>
            <a:ext cx="868103" cy="81455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 name="组合 18"/>
          <p:cNvGrpSpPr/>
          <p:nvPr/>
        </p:nvGrpSpPr>
        <p:grpSpPr>
          <a:xfrm>
            <a:off x="1116710" y="800838"/>
            <a:ext cx="2244055" cy="3119065"/>
            <a:chOff x="2113254" y="1986218"/>
            <a:chExt cx="2926551" cy="3456460"/>
          </a:xfrm>
        </p:grpSpPr>
        <p:sp>
          <p:nvSpPr>
            <p:cNvPr id="20" name="文本框 19"/>
            <p:cNvSpPr txBox="1"/>
            <p:nvPr/>
          </p:nvSpPr>
          <p:spPr>
            <a:xfrm>
              <a:off x="2113254" y="1986218"/>
              <a:ext cx="2926551" cy="3103731"/>
            </a:xfrm>
            <a:prstGeom prst="rect">
              <a:avLst/>
            </a:prstGeom>
            <a:noFill/>
          </p:spPr>
          <p:txBody>
            <a:bodyPr wrap="square" rtlCol="0">
              <a:spAutoFit/>
            </a:bodyPr>
            <a:lstStyle/>
            <a:p>
              <a:pPr algn="dist"/>
              <a:r>
                <a:rPr lang="zh-CN" altLang="en-US" sz="8800" b="1" dirty="0">
                  <a:solidFill>
                    <a:schemeClr val="tx1">
                      <a:lumMod val="65000"/>
                      <a:lumOff val="35000"/>
                    </a:schemeClr>
                  </a:solidFill>
                  <a:cs typeface="+mn-ea"/>
                  <a:sym typeface="+mn-lt"/>
                </a:rPr>
                <a:t>目</a:t>
              </a:r>
              <a:endParaRPr lang="en-US" altLang="zh-CN" sz="8800" b="1" dirty="0">
                <a:solidFill>
                  <a:schemeClr val="tx1">
                    <a:lumMod val="65000"/>
                    <a:lumOff val="35000"/>
                  </a:schemeClr>
                </a:solidFill>
                <a:cs typeface="+mn-ea"/>
                <a:sym typeface="+mn-lt"/>
              </a:endParaRPr>
            </a:p>
            <a:p>
              <a:pPr algn="dist"/>
              <a:r>
                <a:rPr lang="zh-CN" altLang="en-US" sz="8800" b="1" dirty="0">
                  <a:solidFill>
                    <a:schemeClr val="tx1">
                      <a:lumMod val="65000"/>
                      <a:lumOff val="35000"/>
                    </a:schemeClr>
                  </a:solidFill>
                  <a:cs typeface="+mn-ea"/>
                  <a:sym typeface="+mn-lt"/>
                </a:rPr>
                <a:t>录</a:t>
              </a:r>
              <a:endParaRPr lang="zh-CN" altLang="en-US" sz="8800" b="1" dirty="0">
                <a:solidFill>
                  <a:schemeClr val="tx1">
                    <a:lumMod val="65000"/>
                    <a:lumOff val="35000"/>
                  </a:schemeClr>
                </a:solidFill>
                <a:cs typeface="+mn-ea"/>
                <a:sym typeface="+mn-lt"/>
              </a:endParaRPr>
            </a:p>
          </p:txBody>
        </p:sp>
        <p:sp>
          <p:nvSpPr>
            <p:cNvPr id="21" name="文本框 20"/>
            <p:cNvSpPr txBox="1"/>
            <p:nvPr/>
          </p:nvSpPr>
          <p:spPr>
            <a:xfrm>
              <a:off x="2763171" y="5067502"/>
              <a:ext cx="1780184" cy="375176"/>
            </a:xfrm>
            <a:prstGeom prst="rect">
              <a:avLst/>
            </a:prstGeom>
            <a:noFill/>
          </p:spPr>
          <p:txBody>
            <a:bodyPr wrap="square" rtlCol="0">
              <a:spAutoFit/>
            </a:bodyPr>
            <a:lstStyle/>
            <a:p>
              <a:r>
                <a:rPr lang="en-US" altLang="zh-CN" sz="1600" dirty="0">
                  <a:solidFill>
                    <a:srgbClr val="595959"/>
                  </a:solidFill>
                  <a:cs typeface="+mn-ea"/>
                  <a:sym typeface="+mn-lt"/>
                </a:rPr>
                <a:t>CONTENTS</a:t>
              </a:r>
              <a:endParaRPr lang="zh-CN" altLang="en-US" sz="1600" dirty="0">
                <a:solidFill>
                  <a:srgbClr val="595959"/>
                </a:solidFill>
                <a:cs typeface="+mn-ea"/>
                <a:sym typeface="+mn-lt"/>
              </a:endParaRPr>
            </a:p>
          </p:txBody>
        </p:sp>
      </p:grpSp>
      <p:pic>
        <p:nvPicPr>
          <p:cNvPr id="22" name="图片 21"/>
          <p:cNvPicPr>
            <a:picLocks noChangeAspect="1"/>
          </p:cNvPicPr>
          <p:nvPr/>
        </p:nvPicPr>
        <p:blipFill>
          <a:blip r:embed="rId9" cstate="screen"/>
          <a:stretch>
            <a:fillRect/>
          </a:stretch>
        </p:blipFill>
        <p:spPr>
          <a:xfrm>
            <a:off x="3557079" y="6215896"/>
            <a:ext cx="1291147" cy="785322"/>
          </a:xfrm>
          <a:prstGeom prst="rect">
            <a:avLst/>
          </a:prstGeom>
        </p:spPr>
      </p:pic>
      <p:pic>
        <p:nvPicPr>
          <p:cNvPr id="23" name="图片 22"/>
          <p:cNvPicPr>
            <a:picLocks noChangeAspect="1"/>
          </p:cNvPicPr>
          <p:nvPr/>
        </p:nvPicPr>
        <p:blipFill>
          <a:blip r:embed="rId10" cstate="screen"/>
          <a:stretch>
            <a:fillRect/>
          </a:stretch>
        </p:blipFill>
        <p:spPr>
          <a:xfrm flipH="1">
            <a:off x="5325" y="5563624"/>
            <a:ext cx="1452000" cy="1304544"/>
          </a:xfrm>
          <a:prstGeom prst="rect">
            <a:avLst/>
          </a:prstGeom>
        </p:spPr>
      </p:pic>
      <p:pic>
        <p:nvPicPr>
          <p:cNvPr id="24" name="图片 23"/>
          <p:cNvPicPr>
            <a:picLocks noChangeAspect="1"/>
          </p:cNvPicPr>
          <p:nvPr/>
        </p:nvPicPr>
        <p:blipFill>
          <a:blip r:embed="rId11" cstate="screen"/>
          <a:stretch>
            <a:fillRect/>
          </a:stretch>
        </p:blipFill>
        <p:spPr>
          <a:xfrm>
            <a:off x="10437150" y="199092"/>
            <a:ext cx="1269076" cy="910996"/>
          </a:xfrm>
          <a:prstGeom prst="rect">
            <a:avLst/>
          </a:prstGeom>
        </p:spPr>
      </p:pic>
      <p:pic>
        <p:nvPicPr>
          <p:cNvPr id="25" name="图片 24"/>
          <p:cNvPicPr>
            <a:picLocks noChangeAspect="1"/>
          </p:cNvPicPr>
          <p:nvPr/>
        </p:nvPicPr>
        <p:blipFill>
          <a:blip r:embed="rId12" cstate="screen"/>
          <a:stretch>
            <a:fillRect/>
          </a:stretch>
        </p:blipFill>
        <p:spPr>
          <a:xfrm>
            <a:off x="-105135" y="3919902"/>
            <a:ext cx="421744" cy="782696"/>
          </a:xfrm>
          <a:prstGeom prst="rect">
            <a:avLst/>
          </a:prstGeom>
        </p:spPr>
      </p:pic>
      <p:pic>
        <p:nvPicPr>
          <p:cNvPr id="26" name="图片 25"/>
          <p:cNvPicPr>
            <a:picLocks noChangeAspect="1"/>
          </p:cNvPicPr>
          <p:nvPr/>
        </p:nvPicPr>
        <p:blipFill>
          <a:blip r:embed="rId13" cstate="screen"/>
          <a:stretch>
            <a:fillRect/>
          </a:stretch>
        </p:blipFill>
        <p:spPr>
          <a:xfrm>
            <a:off x="3454089" y="2707632"/>
            <a:ext cx="1147088" cy="2890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500"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500" fill="hold">
                                              <p:stCondLst>
                                                <p:cond delay="0"/>
                                              </p:stCondLst>
                                            </p:cTn>
                                            <p:tgtEl>
                                              <p:spTgt spid="3"/>
                                            </p:tgtEl>
                                            <p:attrNameLst>
                                              <p:attrName>ppt_y</p:attrName>
                                            </p:attrNameLst>
                                          </p:cBhvr>
                                        </p:anim>
                                        <p:animRot by="21600000">
                                          <p:cBhvr>
                                            <p:cTn id="10" dur="500" fill="hold">
                                              <p:stCondLst>
                                                <p:cond delay="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40000" fill="hold" grpId="0" nodeType="clickEffect" p14:presetBounceEnd="40000">
                                      <p:stCondLst>
                                        <p:cond delay="0"/>
                                      </p:stCondLst>
                                      <p:childTnLst>
                                        <p:set>
                                          <p:cBhvr>
                                            <p:cTn id="14" dur="500" fill="hold">
                                              <p:stCondLst>
                                                <p:cond delay="0"/>
                                              </p:stCondLst>
                                            </p:cTn>
                                            <p:tgtEl>
                                              <p:spTgt spid="2"/>
                                            </p:tgtEl>
                                            <p:attrNameLst>
                                              <p:attrName>style.visibility</p:attrName>
                                            </p:attrNameLst>
                                          </p:cBhvr>
                                          <p:to>
                                            <p:strVal val="visible"/>
                                          </p:to>
                                        </p:set>
                                        <p:anim calcmode="lin" valueType="num" p14:bounceEnd="40000">
                                          <p:cBhvr additive="base">
                                            <p:cTn id="15"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grpId="0" nodeType="clickEffect">
                                      <p:stCondLst>
                                        <p:cond delay="0"/>
                                      </p:stCondLst>
                                      <p:iterate type="lt">
                                        <p:tmPct val="10000"/>
                                      </p:iterate>
                                      <p:childTnLst>
                                        <p:set>
                                          <p:cBhvr>
                                            <p:cTn id="20" dur="500" fill="hold">
                                              <p:stCondLst>
                                                <p:cond delay="0"/>
                                              </p:stCondLst>
                                            </p:cTn>
                                            <p:tgtEl>
                                              <p:spTgt spid="5"/>
                                            </p:tgtEl>
                                            <p:attrNameLst>
                                              <p:attrName>style.visibility</p:attrName>
                                            </p:attrNameLst>
                                          </p:cBhvr>
                                          <p:to>
                                            <p:strVal val="visible"/>
                                          </p:to>
                                        </p:set>
                                        <p:anim by="(-#ppt_w*2)" calcmode="lin" valueType="num">
                                          <p:cBhvr rctx="PPT">
                                            <p:cTn id="21" dur="500" autoRev="1" fill="hold">
                                              <p:stCondLst>
                                                <p:cond delay="0"/>
                                              </p:stCondLst>
                                            </p:cTn>
                                            <p:tgtEl>
                                              <p:spTgt spid="5"/>
                                            </p:tgtEl>
                                            <p:attrNameLst>
                                              <p:attrName>ppt_w</p:attrName>
                                            </p:attrNameLst>
                                          </p:cBhvr>
                                        </p:anim>
                                        <p:anim by="(#ppt_w*0.50)" calcmode="lin" valueType="num">
                                          <p:cBhvr>
                                            <p:cTn id="22" dur="500" decel="50000" autoRev="1" fill="hold">
                                              <p:stCondLst>
                                                <p:cond delay="0"/>
                                              </p:stCondLst>
                                            </p:cTn>
                                            <p:tgtEl>
                                              <p:spTgt spid="5"/>
                                            </p:tgtEl>
                                            <p:attrNameLst>
                                              <p:attrName>ppt_x</p:attrName>
                                            </p:attrNameLst>
                                          </p:cBhvr>
                                        </p:anim>
                                        <p:anim from="(-#ppt_h/2)" to="(#ppt_y)" calcmode="lin" valueType="num">
                                          <p:cBhvr>
                                            <p:cTn id="23" dur="500" fill="hold">
                                              <p:stCondLst>
                                                <p:cond delay="0"/>
                                              </p:stCondLst>
                                            </p:cTn>
                                            <p:tgtEl>
                                              <p:spTgt spid="5"/>
                                            </p:tgtEl>
                                            <p:attrNameLst>
                                              <p:attrName>ppt_y</p:attrName>
                                            </p:attrNameLst>
                                          </p:cBhvr>
                                        </p:anim>
                                        <p:animRot by="21600000">
                                          <p:cBhvr>
                                            <p:cTn id="24" dur="500" fill="hold">
                                              <p:stCondLst>
                                                <p:cond delay="0"/>
                                              </p:stCondLst>
                                            </p:cTn>
                                            <p:tgtEl>
                                              <p:spTgt spid="5"/>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2" presetClass="entr" presetSubtype="8" accel="40000" fill="hold" grpId="0" nodeType="clickEffect" p14:presetBounceEnd="40000">
                                      <p:stCondLst>
                                        <p:cond delay="0"/>
                                      </p:stCondLst>
                                      <p:childTnLst>
                                        <p:set>
                                          <p:cBhvr>
                                            <p:cTn id="28" dur="500" fill="hold">
                                              <p:stCondLst>
                                                <p:cond delay="0"/>
                                              </p:stCondLst>
                                            </p:cTn>
                                            <p:tgtEl>
                                              <p:spTgt spid="4"/>
                                            </p:tgtEl>
                                            <p:attrNameLst>
                                              <p:attrName>style.visibility</p:attrName>
                                            </p:attrNameLst>
                                          </p:cBhvr>
                                          <p:to>
                                            <p:strVal val="visible"/>
                                          </p:to>
                                        </p:set>
                                        <p:anim calcmode="lin" valueType="num" p14:bounceEnd="40000">
                                          <p:cBhvr additive="base">
                                            <p:cTn id="29" dur="50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6" presetClass="entr" presetSubtype="0" fill="hold" grpId="0" nodeType="clickEffect">
                                      <p:stCondLst>
                                        <p:cond delay="0"/>
                                      </p:stCondLst>
                                      <p:iterate type="lt">
                                        <p:tmPct val="10000"/>
                                      </p:iterate>
                                      <p:childTnLst>
                                        <p:set>
                                          <p:cBhvr>
                                            <p:cTn id="34" dur="500" fill="hold">
                                              <p:stCondLst>
                                                <p:cond delay="0"/>
                                              </p:stCondLst>
                                            </p:cTn>
                                            <p:tgtEl>
                                              <p:spTgt spid="7"/>
                                            </p:tgtEl>
                                            <p:attrNameLst>
                                              <p:attrName>style.visibility</p:attrName>
                                            </p:attrNameLst>
                                          </p:cBhvr>
                                          <p:to>
                                            <p:strVal val="visible"/>
                                          </p:to>
                                        </p:set>
                                        <p:anim by="(-#ppt_w*2)" calcmode="lin" valueType="num">
                                          <p:cBhvr rctx="PPT">
                                            <p:cTn id="35" dur="500" autoRev="1" fill="hold">
                                              <p:stCondLst>
                                                <p:cond delay="0"/>
                                              </p:stCondLst>
                                            </p:cTn>
                                            <p:tgtEl>
                                              <p:spTgt spid="7"/>
                                            </p:tgtEl>
                                            <p:attrNameLst>
                                              <p:attrName>ppt_w</p:attrName>
                                            </p:attrNameLst>
                                          </p:cBhvr>
                                        </p:anim>
                                        <p:anim by="(#ppt_w*0.50)" calcmode="lin" valueType="num">
                                          <p:cBhvr>
                                            <p:cTn id="36" dur="500" decel="50000" autoRev="1" fill="hold">
                                              <p:stCondLst>
                                                <p:cond delay="0"/>
                                              </p:stCondLst>
                                            </p:cTn>
                                            <p:tgtEl>
                                              <p:spTgt spid="7"/>
                                            </p:tgtEl>
                                            <p:attrNameLst>
                                              <p:attrName>ppt_x</p:attrName>
                                            </p:attrNameLst>
                                          </p:cBhvr>
                                        </p:anim>
                                        <p:anim from="(-#ppt_h/2)" to="(#ppt_y)" calcmode="lin" valueType="num">
                                          <p:cBhvr>
                                            <p:cTn id="37" dur="500" fill="hold">
                                              <p:stCondLst>
                                                <p:cond delay="0"/>
                                              </p:stCondLst>
                                            </p:cTn>
                                            <p:tgtEl>
                                              <p:spTgt spid="7"/>
                                            </p:tgtEl>
                                            <p:attrNameLst>
                                              <p:attrName>ppt_y</p:attrName>
                                            </p:attrNameLst>
                                          </p:cBhvr>
                                        </p:anim>
                                        <p:animRot by="21600000">
                                          <p:cBhvr>
                                            <p:cTn id="38" dur="500" fill="hold">
                                              <p:stCondLst>
                                                <p:cond delay="0"/>
                                              </p:stCondLst>
                                            </p:cTn>
                                            <p:tgtEl>
                                              <p:spTgt spid="7"/>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2" presetClass="entr" presetSubtype="8" accel="40000" fill="hold" grpId="0" nodeType="clickEffect" p14:presetBounceEnd="40000">
                                      <p:stCondLst>
                                        <p:cond delay="0"/>
                                      </p:stCondLst>
                                      <p:childTnLst>
                                        <p:set>
                                          <p:cBhvr>
                                            <p:cTn id="42" dur="500" fill="hold">
                                              <p:stCondLst>
                                                <p:cond delay="0"/>
                                              </p:stCondLst>
                                            </p:cTn>
                                            <p:tgtEl>
                                              <p:spTgt spid="6"/>
                                            </p:tgtEl>
                                            <p:attrNameLst>
                                              <p:attrName>style.visibility</p:attrName>
                                            </p:attrNameLst>
                                          </p:cBhvr>
                                          <p:to>
                                            <p:strVal val="visible"/>
                                          </p:to>
                                        </p:set>
                                        <p:anim calcmode="lin" valueType="num" p14:bounceEnd="40000">
                                          <p:cBhvr additive="base">
                                            <p:cTn id="43" dur="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4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6" presetClass="entr" presetSubtype="0" fill="hold" grpId="0" nodeType="clickEffect">
                                      <p:stCondLst>
                                        <p:cond delay="0"/>
                                      </p:stCondLst>
                                      <p:iterate type="lt">
                                        <p:tmPct val="10000"/>
                                      </p:iterate>
                                      <p:childTnLst>
                                        <p:set>
                                          <p:cBhvr>
                                            <p:cTn id="48" dur="500" fill="hold">
                                              <p:stCondLst>
                                                <p:cond delay="0"/>
                                              </p:stCondLst>
                                            </p:cTn>
                                            <p:tgtEl>
                                              <p:spTgt spid="9"/>
                                            </p:tgtEl>
                                            <p:attrNameLst>
                                              <p:attrName>style.visibility</p:attrName>
                                            </p:attrNameLst>
                                          </p:cBhvr>
                                          <p:to>
                                            <p:strVal val="visible"/>
                                          </p:to>
                                        </p:set>
                                        <p:anim by="(-#ppt_w*2)" calcmode="lin" valueType="num">
                                          <p:cBhvr rctx="PPT">
                                            <p:cTn id="49" dur="500" autoRev="1" fill="hold">
                                              <p:stCondLst>
                                                <p:cond delay="0"/>
                                              </p:stCondLst>
                                            </p:cTn>
                                            <p:tgtEl>
                                              <p:spTgt spid="9"/>
                                            </p:tgtEl>
                                            <p:attrNameLst>
                                              <p:attrName>ppt_w</p:attrName>
                                            </p:attrNameLst>
                                          </p:cBhvr>
                                        </p:anim>
                                        <p:anim by="(#ppt_w*0.50)" calcmode="lin" valueType="num">
                                          <p:cBhvr>
                                            <p:cTn id="50" dur="500" decel="50000" autoRev="1" fill="hold">
                                              <p:stCondLst>
                                                <p:cond delay="0"/>
                                              </p:stCondLst>
                                            </p:cTn>
                                            <p:tgtEl>
                                              <p:spTgt spid="9"/>
                                            </p:tgtEl>
                                            <p:attrNameLst>
                                              <p:attrName>ppt_x</p:attrName>
                                            </p:attrNameLst>
                                          </p:cBhvr>
                                        </p:anim>
                                        <p:anim from="(-#ppt_h/2)" to="(#ppt_y)" calcmode="lin" valueType="num">
                                          <p:cBhvr>
                                            <p:cTn id="51" dur="500" fill="hold">
                                              <p:stCondLst>
                                                <p:cond delay="0"/>
                                              </p:stCondLst>
                                            </p:cTn>
                                            <p:tgtEl>
                                              <p:spTgt spid="9"/>
                                            </p:tgtEl>
                                            <p:attrNameLst>
                                              <p:attrName>ppt_y</p:attrName>
                                            </p:attrNameLst>
                                          </p:cBhvr>
                                        </p:anim>
                                        <p:animRot by="21600000">
                                          <p:cBhvr>
                                            <p:cTn id="52" dur="500" fill="hold">
                                              <p:stCondLst>
                                                <p:cond delay="0"/>
                                              </p:stCondLst>
                                            </p:cTn>
                                            <p:tgtEl>
                                              <p:spTgt spid="9"/>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2" presetClass="entr" presetSubtype="8" accel="40000" fill="hold" grpId="0" nodeType="clickEffect" p14:presetBounceEnd="40000">
                                      <p:stCondLst>
                                        <p:cond delay="0"/>
                                      </p:stCondLst>
                                      <p:childTnLst>
                                        <p:set>
                                          <p:cBhvr>
                                            <p:cTn id="56" dur="500" fill="hold">
                                              <p:stCondLst>
                                                <p:cond delay="0"/>
                                              </p:stCondLst>
                                            </p:cTn>
                                            <p:tgtEl>
                                              <p:spTgt spid="8"/>
                                            </p:tgtEl>
                                            <p:attrNameLst>
                                              <p:attrName>style.visibility</p:attrName>
                                            </p:attrNameLst>
                                          </p:cBhvr>
                                          <p:to>
                                            <p:strVal val="visible"/>
                                          </p:to>
                                        </p:set>
                                        <p:anim calcmode="lin" valueType="num" p14:bounceEnd="40000">
                                          <p:cBhvr additive="base">
                                            <p:cTn id="57" dur="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5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bldLvl="0" animBg="1"/>
          <p:bldP spid="7" grpId="0" animBg="1"/>
          <p:bldP spid="8" grpId="0" animBg="1"/>
          <p:bldP spid="9"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500"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500" fill="hold">
                                              <p:stCondLst>
                                                <p:cond delay="0"/>
                                              </p:stCondLst>
                                            </p:cTn>
                                            <p:tgtEl>
                                              <p:spTgt spid="3"/>
                                            </p:tgtEl>
                                            <p:attrNameLst>
                                              <p:attrName>ppt_y</p:attrName>
                                            </p:attrNameLst>
                                          </p:cBhvr>
                                        </p:anim>
                                        <p:animRot by="21600000">
                                          <p:cBhvr>
                                            <p:cTn id="10" dur="500" fill="hold">
                                              <p:stCondLst>
                                                <p:cond delay="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40000" fill="hold" grpId="0" nodeType="clickEffect">
                                      <p:stCondLst>
                                        <p:cond delay="0"/>
                                      </p:stCondLst>
                                      <p:childTnLst>
                                        <p:set>
                                          <p:cBhvr>
                                            <p:cTn id="14" dur="500"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grpId="0" nodeType="clickEffect">
                                      <p:stCondLst>
                                        <p:cond delay="0"/>
                                      </p:stCondLst>
                                      <p:iterate type="lt">
                                        <p:tmPct val="10000"/>
                                      </p:iterate>
                                      <p:childTnLst>
                                        <p:set>
                                          <p:cBhvr>
                                            <p:cTn id="20" dur="500" fill="hold">
                                              <p:stCondLst>
                                                <p:cond delay="0"/>
                                              </p:stCondLst>
                                            </p:cTn>
                                            <p:tgtEl>
                                              <p:spTgt spid="5"/>
                                            </p:tgtEl>
                                            <p:attrNameLst>
                                              <p:attrName>style.visibility</p:attrName>
                                            </p:attrNameLst>
                                          </p:cBhvr>
                                          <p:to>
                                            <p:strVal val="visible"/>
                                          </p:to>
                                        </p:set>
                                        <p:anim by="(-#ppt_w*2)" calcmode="lin" valueType="num">
                                          <p:cBhvr rctx="PPT">
                                            <p:cTn id="21" dur="500" autoRev="1" fill="hold">
                                              <p:stCondLst>
                                                <p:cond delay="0"/>
                                              </p:stCondLst>
                                            </p:cTn>
                                            <p:tgtEl>
                                              <p:spTgt spid="5"/>
                                            </p:tgtEl>
                                            <p:attrNameLst>
                                              <p:attrName>ppt_w</p:attrName>
                                            </p:attrNameLst>
                                          </p:cBhvr>
                                        </p:anim>
                                        <p:anim by="(#ppt_w*0.50)" calcmode="lin" valueType="num">
                                          <p:cBhvr>
                                            <p:cTn id="22" dur="500" decel="50000" autoRev="1" fill="hold">
                                              <p:stCondLst>
                                                <p:cond delay="0"/>
                                              </p:stCondLst>
                                            </p:cTn>
                                            <p:tgtEl>
                                              <p:spTgt spid="5"/>
                                            </p:tgtEl>
                                            <p:attrNameLst>
                                              <p:attrName>ppt_x</p:attrName>
                                            </p:attrNameLst>
                                          </p:cBhvr>
                                        </p:anim>
                                        <p:anim from="(-#ppt_h/2)" to="(#ppt_y)" calcmode="lin" valueType="num">
                                          <p:cBhvr>
                                            <p:cTn id="23" dur="500" fill="hold">
                                              <p:stCondLst>
                                                <p:cond delay="0"/>
                                              </p:stCondLst>
                                            </p:cTn>
                                            <p:tgtEl>
                                              <p:spTgt spid="5"/>
                                            </p:tgtEl>
                                            <p:attrNameLst>
                                              <p:attrName>ppt_y</p:attrName>
                                            </p:attrNameLst>
                                          </p:cBhvr>
                                        </p:anim>
                                        <p:animRot by="21600000">
                                          <p:cBhvr>
                                            <p:cTn id="24" dur="500" fill="hold">
                                              <p:stCondLst>
                                                <p:cond delay="0"/>
                                              </p:stCondLst>
                                            </p:cTn>
                                            <p:tgtEl>
                                              <p:spTgt spid="5"/>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2" presetClass="entr" presetSubtype="8" accel="40000" fill="hold" grpId="0" nodeType="clickEffect">
                                      <p:stCondLst>
                                        <p:cond delay="0"/>
                                      </p:stCondLst>
                                      <p:childTnLst>
                                        <p:set>
                                          <p:cBhvr>
                                            <p:cTn id="28" dur="500"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6" presetClass="entr" presetSubtype="0" fill="hold" grpId="0" nodeType="clickEffect">
                                      <p:stCondLst>
                                        <p:cond delay="0"/>
                                      </p:stCondLst>
                                      <p:iterate type="lt">
                                        <p:tmPct val="10000"/>
                                      </p:iterate>
                                      <p:childTnLst>
                                        <p:set>
                                          <p:cBhvr>
                                            <p:cTn id="34" dur="500" fill="hold">
                                              <p:stCondLst>
                                                <p:cond delay="0"/>
                                              </p:stCondLst>
                                            </p:cTn>
                                            <p:tgtEl>
                                              <p:spTgt spid="7"/>
                                            </p:tgtEl>
                                            <p:attrNameLst>
                                              <p:attrName>style.visibility</p:attrName>
                                            </p:attrNameLst>
                                          </p:cBhvr>
                                          <p:to>
                                            <p:strVal val="visible"/>
                                          </p:to>
                                        </p:set>
                                        <p:anim by="(-#ppt_w*2)" calcmode="lin" valueType="num">
                                          <p:cBhvr rctx="PPT">
                                            <p:cTn id="35" dur="500" autoRev="1" fill="hold">
                                              <p:stCondLst>
                                                <p:cond delay="0"/>
                                              </p:stCondLst>
                                            </p:cTn>
                                            <p:tgtEl>
                                              <p:spTgt spid="7"/>
                                            </p:tgtEl>
                                            <p:attrNameLst>
                                              <p:attrName>ppt_w</p:attrName>
                                            </p:attrNameLst>
                                          </p:cBhvr>
                                        </p:anim>
                                        <p:anim by="(#ppt_w*0.50)" calcmode="lin" valueType="num">
                                          <p:cBhvr>
                                            <p:cTn id="36" dur="500" decel="50000" autoRev="1" fill="hold">
                                              <p:stCondLst>
                                                <p:cond delay="0"/>
                                              </p:stCondLst>
                                            </p:cTn>
                                            <p:tgtEl>
                                              <p:spTgt spid="7"/>
                                            </p:tgtEl>
                                            <p:attrNameLst>
                                              <p:attrName>ppt_x</p:attrName>
                                            </p:attrNameLst>
                                          </p:cBhvr>
                                        </p:anim>
                                        <p:anim from="(-#ppt_h/2)" to="(#ppt_y)" calcmode="lin" valueType="num">
                                          <p:cBhvr>
                                            <p:cTn id="37" dur="500" fill="hold">
                                              <p:stCondLst>
                                                <p:cond delay="0"/>
                                              </p:stCondLst>
                                            </p:cTn>
                                            <p:tgtEl>
                                              <p:spTgt spid="7"/>
                                            </p:tgtEl>
                                            <p:attrNameLst>
                                              <p:attrName>ppt_y</p:attrName>
                                            </p:attrNameLst>
                                          </p:cBhvr>
                                        </p:anim>
                                        <p:animRot by="21600000">
                                          <p:cBhvr>
                                            <p:cTn id="38" dur="500" fill="hold">
                                              <p:stCondLst>
                                                <p:cond delay="0"/>
                                              </p:stCondLst>
                                            </p:cTn>
                                            <p:tgtEl>
                                              <p:spTgt spid="7"/>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2" presetClass="entr" presetSubtype="8" accel="40000" fill="hold" grpId="0" nodeType="clickEffect">
                                      <p:stCondLst>
                                        <p:cond delay="0"/>
                                      </p:stCondLst>
                                      <p:childTnLst>
                                        <p:set>
                                          <p:cBhvr>
                                            <p:cTn id="42" dur="500"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0-#ppt_w/2"/>
                                              </p:val>
                                            </p:tav>
                                            <p:tav tm="100000">
                                              <p:val>
                                                <p:strVal val="#ppt_x"/>
                                              </p:val>
                                            </p:tav>
                                          </p:tavLst>
                                        </p:anim>
                                        <p:anim calcmode="lin" valueType="num">
                                          <p:cBhvr additive="base">
                                            <p:cTn id="4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6" presetClass="entr" presetSubtype="0" fill="hold" grpId="0" nodeType="clickEffect">
                                      <p:stCondLst>
                                        <p:cond delay="0"/>
                                      </p:stCondLst>
                                      <p:iterate type="lt">
                                        <p:tmPct val="10000"/>
                                      </p:iterate>
                                      <p:childTnLst>
                                        <p:set>
                                          <p:cBhvr>
                                            <p:cTn id="48" dur="500" fill="hold">
                                              <p:stCondLst>
                                                <p:cond delay="0"/>
                                              </p:stCondLst>
                                            </p:cTn>
                                            <p:tgtEl>
                                              <p:spTgt spid="9"/>
                                            </p:tgtEl>
                                            <p:attrNameLst>
                                              <p:attrName>style.visibility</p:attrName>
                                            </p:attrNameLst>
                                          </p:cBhvr>
                                          <p:to>
                                            <p:strVal val="visible"/>
                                          </p:to>
                                        </p:set>
                                        <p:anim by="(-#ppt_w*2)" calcmode="lin" valueType="num">
                                          <p:cBhvr rctx="PPT">
                                            <p:cTn id="49" dur="500" autoRev="1" fill="hold">
                                              <p:stCondLst>
                                                <p:cond delay="0"/>
                                              </p:stCondLst>
                                            </p:cTn>
                                            <p:tgtEl>
                                              <p:spTgt spid="9"/>
                                            </p:tgtEl>
                                            <p:attrNameLst>
                                              <p:attrName>ppt_w</p:attrName>
                                            </p:attrNameLst>
                                          </p:cBhvr>
                                        </p:anim>
                                        <p:anim by="(#ppt_w*0.50)" calcmode="lin" valueType="num">
                                          <p:cBhvr>
                                            <p:cTn id="50" dur="500" decel="50000" autoRev="1" fill="hold">
                                              <p:stCondLst>
                                                <p:cond delay="0"/>
                                              </p:stCondLst>
                                            </p:cTn>
                                            <p:tgtEl>
                                              <p:spTgt spid="9"/>
                                            </p:tgtEl>
                                            <p:attrNameLst>
                                              <p:attrName>ppt_x</p:attrName>
                                            </p:attrNameLst>
                                          </p:cBhvr>
                                        </p:anim>
                                        <p:anim from="(-#ppt_h/2)" to="(#ppt_y)" calcmode="lin" valueType="num">
                                          <p:cBhvr>
                                            <p:cTn id="51" dur="500" fill="hold">
                                              <p:stCondLst>
                                                <p:cond delay="0"/>
                                              </p:stCondLst>
                                            </p:cTn>
                                            <p:tgtEl>
                                              <p:spTgt spid="9"/>
                                            </p:tgtEl>
                                            <p:attrNameLst>
                                              <p:attrName>ppt_y</p:attrName>
                                            </p:attrNameLst>
                                          </p:cBhvr>
                                        </p:anim>
                                        <p:animRot by="21600000">
                                          <p:cBhvr>
                                            <p:cTn id="52" dur="500" fill="hold">
                                              <p:stCondLst>
                                                <p:cond delay="0"/>
                                              </p:stCondLst>
                                            </p:cTn>
                                            <p:tgtEl>
                                              <p:spTgt spid="9"/>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2" presetClass="entr" presetSubtype="8" accel="40000" fill="hold" grpId="0" nodeType="clickEffect">
                                      <p:stCondLst>
                                        <p:cond delay="0"/>
                                      </p:stCondLst>
                                      <p:childTnLst>
                                        <p:set>
                                          <p:cBhvr>
                                            <p:cTn id="56" dur="500"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0-#ppt_w/2"/>
                                              </p:val>
                                            </p:tav>
                                            <p:tav tm="100000">
                                              <p:val>
                                                <p:strVal val="#ppt_x"/>
                                              </p:val>
                                            </p:tav>
                                          </p:tavLst>
                                        </p:anim>
                                        <p:anim calcmode="lin" valueType="num">
                                          <p:cBhvr additive="base">
                                            <p:cTn id="5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bldLvl="0" animBg="1"/>
          <p:bldP spid="7" grpId="0" animBg="1"/>
          <p:bldP spid="8" grpId="0" animBg="1"/>
          <p:bldP spid="9"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pic>
        <p:nvPicPr>
          <p:cNvPr id="6" name="图片 5"/>
          <p:cNvPicPr>
            <a:picLocks noChangeAspect="1"/>
          </p:cNvPicPr>
          <p:nvPr/>
        </p:nvPicPr>
        <p:blipFill>
          <a:blip r:embed="rId2"/>
          <a:stretch>
            <a:fillRect/>
          </a:stretch>
        </p:blipFill>
        <p:spPr>
          <a:xfrm>
            <a:off x="942975" y="1581150"/>
            <a:ext cx="1695450" cy="1276350"/>
          </a:xfrm>
          <a:prstGeom prst="rect">
            <a:avLst/>
          </a:prstGeom>
        </p:spPr>
      </p:pic>
      <p:pic>
        <p:nvPicPr>
          <p:cNvPr id="8" name="图片 7"/>
          <p:cNvPicPr>
            <a:picLocks noChangeAspect="1"/>
          </p:cNvPicPr>
          <p:nvPr/>
        </p:nvPicPr>
        <p:blipFill>
          <a:blip r:embed="rId3"/>
          <a:stretch>
            <a:fillRect/>
          </a:stretch>
        </p:blipFill>
        <p:spPr>
          <a:xfrm>
            <a:off x="1028700" y="2905125"/>
            <a:ext cx="1609725" cy="1533525"/>
          </a:xfrm>
          <a:prstGeom prst="rect">
            <a:avLst/>
          </a:prstGeom>
        </p:spPr>
      </p:pic>
      <p:pic>
        <p:nvPicPr>
          <p:cNvPr id="11" name="图片 10"/>
          <p:cNvPicPr>
            <a:picLocks noChangeAspect="1"/>
          </p:cNvPicPr>
          <p:nvPr/>
        </p:nvPicPr>
        <p:blipFill>
          <a:blip r:embed="rId4"/>
          <a:stretch>
            <a:fillRect/>
          </a:stretch>
        </p:blipFill>
        <p:spPr>
          <a:xfrm>
            <a:off x="6346190" y="2635885"/>
            <a:ext cx="5151120" cy="1306195"/>
          </a:xfrm>
          <a:prstGeom prst="rect">
            <a:avLst/>
          </a:prstGeom>
        </p:spPr>
      </p:pic>
      <p:pic>
        <p:nvPicPr>
          <p:cNvPr id="12" name="图片 11"/>
          <p:cNvPicPr>
            <a:picLocks noChangeAspect="1"/>
          </p:cNvPicPr>
          <p:nvPr/>
        </p:nvPicPr>
        <p:blipFill>
          <a:blip r:embed="rId5"/>
          <a:stretch>
            <a:fillRect/>
          </a:stretch>
        </p:blipFill>
        <p:spPr>
          <a:xfrm>
            <a:off x="7381875" y="357505"/>
            <a:ext cx="4372610" cy="1295400"/>
          </a:xfrm>
          <a:prstGeom prst="rect">
            <a:avLst/>
          </a:prstGeom>
        </p:spPr>
      </p:pic>
      <p:pic>
        <p:nvPicPr>
          <p:cNvPr id="15" name="图片 14"/>
          <p:cNvPicPr>
            <a:picLocks noChangeAspect="1"/>
          </p:cNvPicPr>
          <p:nvPr/>
        </p:nvPicPr>
        <p:blipFill>
          <a:blip r:embed="rId6"/>
          <a:stretch>
            <a:fillRect/>
          </a:stretch>
        </p:blipFill>
        <p:spPr>
          <a:xfrm>
            <a:off x="5925185" y="1685925"/>
            <a:ext cx="5829300" cy="1066800"/>
          </a:xfrm>
          <a:prstGeom prst="rect">
            <a:avLst/>
          </a:prstGeom>
        </p:spPr>
      </p:pic>
      <p:pic>
        <p:nvPicPr>
          <p:cNvPr id="2" name="图片 1"/>
          <p:cNvPicPr>
            <a:picLocks noChangeAspect="1"/>
          </p:cNvPicPr>
          <p:nvPr/>
        </p:nvPicPr>
        <p:blipFill>
          <a:blip r:embed="rId7"/>
          <a:stretch>
            <a:fillRect/>
          </a:stretch>
        </p:blipFill>
        <p:spPr>
          <a:xfrm>
            <a:off x="4123690" y="3780155"/>
            <a:ext cx="5734050" cy="27603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6296025" y="247015"/>
            <a:ext cx="5297170" cy="922020"/>
          </a:xfrm>
          <a:prstGeom prst="rect">
            <a:avLst/>
          </a:prstGeom>
          <a:noFill/>
        </p:spPr>
        <p:txBody>
          <a:bodyPr wrap="square" rtlCol="0" anchor="t">
            <a:spAutoFit/>
          </a:bodyPr>
          <a:p>
            <a:r>
              <a:rPr lang="zh-CN" altLang="en-US"/>
              <a:t>https://www.bilibili.com/video/BV1EG4y1Y7Px?spm_id_from=333.999.0.0&amp;vd_source=84573173e04f0b3739616dc44db2699a</a:t>
            </a:r>
            <a:endParaRPr lang="zh-CN" altLang="en-US"/>
          </a:p>
        </p:txBody>
      </p:sp>
      <p:pic>
        <p:nvPicPr>
          <p:cNvPr id="5" name="图片 4"/>
          <p:cNvPicPr>
            <a:picLocks noChangeAspect="1"/>
          </p:cNvPicPr>
          <p:nvPr/>
        </p:nvPicPr>
        <p:blipFill>
          <a:blip r:embed="rId2"/>
          <a:stretch>
            <a:fillRect/>
          </a:stretch>
        </p:blipFill>
        <p:spPr>
          <a:xfrm>
            <a:off x="523240" y="1943100"/>
            <a:ext cx="4267200" cy="2038350"/>
          </a:xfrm>
          <a:prstGeom prst="rect">
            <a:avLst/>
          </a:prstGeom>
        </p:spPr>
      </p:pic>
      <p:pic>
        <p:nvPicPr>
          <p:cNvPr id="9" name="图片 8"/>
          <p:cNvPicPr>
            <a:picLocks noChangeAspect="1"/>
          </p:cNvPicPr>
          <p:nvPr/>
        </p:nvPicPr>
        <p:blipFill>
          <a:blip r:embed="rId3"/>
          <a:stretch>
            <a:fillRect/>
          </a:stretch>
        </p:blipFill>
        <p:spPr>
          <a:xfrm>
            <a:off x="4651375" y="1575435"/>
            <a:ext cx="2016125" cy="1734185"/>
          </a:xfrm>
          <a:prstGeom prst="rect">
            <a:avLst/>
          </a:prstGeom>
        </p:spPr>
      </p:pic>
      <p:pic>
        <p:nvPicPr>
          <p:cNvPr id="10" name="图片 9"/>
          <p:cNvPicPr>
            <a:picLocks noChangeAspect="1"/>
          </p:cNvPicPr>
          <p:nvPr/>
        </p:nvPicPr>
        <p:blipFill>
          <a:blip r:embed="rId4"/>
          <a:stretch>
            <a:fillRect/>
          </a:stretch>
        </p:blipFill>
        <p:spPr>
          <a:xfrm>
            <a:off x="6786880" y="1298575"/>
            <a:ext cx="5178425" cy="5144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830580" cy="368300"/>
          </a:xfrm>
          <a:prstGeom prst="rect">
            <a:avLst/>
          </a:prstGeom>
          <a:noFill/>
        </p:spPr>
        <p:txBody>
          <a:bodyPr wrap="none" rtlCol="0" anchor="t">
            <a:spAutoFit/>
          </a:bodyPr>
          <a:p>
            <a:r>
              <a:rPr lang="en-US" altLang="zh-CN">
                <a:sym typeface="+mn-ea"/>
              </a:rPr>
              <a:t>1.</a:t>
            </a:r>
            <a:r>
              <a:rPr lang="zh-CN" altLang="en-US">
                <a:solidFill>
                  <a:srgbClr val="FF0000"/>
                </a:solidFill>
                <a:sym typeface="+mn-ea"/>
              </a:rPr>
              <a:t>时钟</a:t>
            </a:r>
            <a:endParaRPr lang="zh-CN" altLang="en-US">
              <a:solidFill>
                <a:srgbClr val="FF0000"/>
              </a:solidFill>
              <a:sym typeface="+mn-ea"/>
            </a:endParaRPr>
          </a:p>
        </p:txBody>
      </p:sp>
      <p:pic>
        <p:nvPicPr>
          <p:cNvPr id="2" name="图片 1"/>
          <p:cNvPicPr>
            <a:picLocks noChangeAspect="1"/>
          </p:cNvPicPr>
          <p:nvPr/>
        </p:nvPicPr>
        <p:blipFill>
          <a:blip r:embed="rId2"/>
          <a:stretch>
            <a:fillRect/>
          </a:stretch>
        </p:blipFill>
        <p:spPr>
          <a:xfrm>
            <a:off x="1757680" y="1365250"/>
            <a:ext cx="3805555" cy="4933950"/>
          </a:xfrm>
          <a:prstGeom prst="rect">
            <a:avLst/>
          </a:prstGeom>
        </p:spPr>
      </p:pic>
      <p:sp>
        <p:nvSpPr>
          <p:cNvPr id="5" name="文本框 4"/>
          <p:cNvSpPr txBox="1"/>
          <p:nvPr/>
        </p:nvSpPr>
        <p:spPr>
          <a:xfrm>
            <a:off x="5924550" y="1454150"/>
            <a:ext cx="6096000" cy="829945"/>
          </a:xfrm>
          <a:prstGeom prst="rect">
            <a:avLst/>
          </a:prstGeom>
          <a:noFill/>
        </p:spPr>
        <p:txBody>
          <a:bodyPr wrap="square" rtlCol="0" anchor="t">
            <a:spAutoFit/>
          </a:bodyPr>
          <a:p>
            <a:r>
              <a:rPr lang="zh-CN" altLang="en-US" sz="1200"/>
              <a:t>时钟是单片机的脉搏，是单片机的驱动源，使用任何一个外设都必须打开相应的时钟。这样的好处是，如果不使用一个外设的时候，就把它的时钟关掉，从而可以降低系统的功耗，达到节能，实现低功耗的效果。每个时钟tick，系统都会处理一步数据，这样才能让工作不出现紊乱。</a:t>
            </a:r>
            <a:endParaRPr lang="zh-CN" altLang="en-US" sz="1200"/>
          </a:p>
        </p:txBody>
      </p:sp>
      <p:sp>
        <p:nvSpPr>
          <p:cNvPr id="7" name="文本框 6"/>
          <p:cNvSpPr txBox="1"/>
          <p:nvPr/>
        </p:nvSpPr>
        <p:spPr>
          <a:xfrm>
            <a:off x="5667375" y="351790"/>
            <a:ext cx="6096000" cy="645160"/>
          </a:xfrm>
          <a:prstGeom prst="rect">
            <a:avLst/>
          </a:prstGeom>
          <a:noFill/>
        </p:spPr>
        <p:txBody>
          <a:bodyPr wrap="square" rtlCol="0" anchor="t">
            <a:spAutoFit/>
          </a:bodyPr>
          <a:p>
            <a:r>
              <a:rPr lang="zh-CN" altLang="en-US"/>
              <a:t>https://blog.csdn.net/weixin_38275735/article/details/124363245</a:t>
            </a:r>
            <a:endParaRPr lang="zh-CN" altLang="en-US"/>
          </a:p>
        </p:txBody>
      </p:sp>
      <p:sp>
        <p:nvSpPr>
          <p:cNvPr id="9" name="文本框 8"/>
          <p:cNvSpPr txBox="1"/>
          <p:nvPr/>
        </p:nvSpPr>
        <p:spPr>
          <a:xfrm>
            <a:off x="5924550" y="2568575"/>
            <a:ext cx="6096000" cy="368300"/>
          </a:xfrm>
          <a:prstGeom prst="rect">
            <a:avLst/>
          </a:prstGeom>
          <a:noFill/>
        </p:spPr>
        <p:txBody>
          <a:bodyPr wrap="square" rtlCol="0" anchor="t">
            <a:spAutoFit/>
          </a:bodyPr>
          <a:p>
            <a:r>
              <a:rPr lang="zh-CN" altLang="en-US"/>
              <a:t>https://blog.csdn.net/shazip/article/details/98624150</a:t>
            </a:r>
            <a:endParaRPr lang="zh-CN" altLang="en-US"/>
          </a:p>
        </p:txBody>
      </p:sp>
      <p:pic>
        <p:nvPicPr>
          <p:cNvPr id="10" name="图片 9"/>
          <p:cNvPicPr>
            <a:picLocks noChangeAspect="1"/>
          </p:cNvPicPr>
          <p:nvPr/>
        </p:nvPicPr>
        <p:blipFill>
          <a:blip r:embed="rId3"/>
          <a:stretch>
            <a:fillRect/>
          </a:stretch>
        </p:blipFill>
        <p:spPr>
          <a:xfrm>
            <a:off x="5924550" y="3714750"/>
            <a:ext cx="5772150" cy="1905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sp>
        <p:nvSpPr>
          <p:cNvPr id="7" name="文本框 6"/>
          <p:cNvSpPr txBox="1"/>
          <p:nvPr/>
        </p:nvSpPr>
        <p:spPr>
          <a:xfrm>
            <a:off x="5572125" y="351790"/>
            <a:ext cx="6096000" cy="645160"/>
          </a:xfrm>
          <a:prstGeom prst="rect">
            <a:avLst/>
          </a:prstGeom>
          <a:noFill/>
        </p:spPr>
        <p:txBody>
          <a:bodyPr wrap="square" rtlCol="0" anchor="t">
            <a:spAutoFit/>
          </a:bodyPr>
          <a:p>
            <a:r>
              <a:rPr lang="zh-CN" altLang="en-US"/>
              <a:t>https://baijiahao.baidu.com/s?id=1730061597355838856&amp;wfr=spider&amp;for=pc</a:t>
            </a:r>
            <a:endParaRPr lang="zh-CN" altLang="en-US"/>
          </a:p>
        </p:txBody>
      </p:sp>
      <p:pic>
        <p:nvPicPr>
          <p:cNvPr id="9" name="图片 8"/>
          <p:cNvPicPr>
            <a:picLocks noChangeAspect="1"/>
          </p:cNvPicPr>
          <p:nvPr/>
        </p:nvPicPr>
        <p:blipFill>
          <a:blip r:embed="rId2"/>
          <a:stretch>
            <a:fillRect/>
          </a:stretch>
        </p:blipFill>
        <p:spPr>
          <a:xfrm>
            <a:off x="775335" y="3505200"/>
            <a:ext cx="4972050" cy="1479550"/>
          </a:xfrm>
          <a:prstGeom prst="rect">
            <a:avLst/>
          </a:prstGeom>
        </p:spPr>
      </p:pic>
      <p:pic>
        <p:nvPicPr>
          <p:cNvPr id="10" name="图片 9"/>
          <p:cNvPicPr>
            <a:picLocks noChangeAspect="1"/>
          </p:cNvPicPr>
          <p:nvPr/>
        </p:nvPicPr>
        <p:blipFill>
          <a:blip r:embed="rId3"/>
          <a:stretch>
            <a:fillRect/>
          </a:stretch>
        </p:blipFill>
        <p:spPr>
          <a:xfrm>
            <a:off x="775335" y="5067935"/>
            <a:ext cx="6233795" cy="1146810"/>
          </a:xfrm>
          <a:prstGeom prst="rect">
            <a:avLst/>
          </a:prstGeom>
        </p:spPr>
      </p:pic>
      <p:pic>
        <p:nvPicPr>
          <p:cNvPr id="11" name="图片 10"/>
          <p:cNvPicPr>
            <a:picLocks noChangeAspect="1"/>
          </p:cNvPicPr>
          <p:nvPr/>
        </p:nvPicPr>
        <p:blipFill>
          <a:blip r:embed="rId4"/>
          <a:stretch>
            <a:fillRect/>
          </a:stretch>
        </p:blipFill>
        <p:spPr>
          <a:xfrm>
            <a:off x="5933440" y="4413885"/>
            <a:ext cx="5373370" cy="1146810"/>
          </a:xfrm>
          <a:prstGeom prst="rect">
            <a:avLst/>
          </a:prstGeom>
        </p:spPr>
      </p:pic>
      <p:pic>
        <p:nvPicPr>
          <p:cNvPr id="13" name="图片 12"/>
          <p:cNvPicPr>
            <a:picLocks noChangeAspect="1"/>
          </p:cNvPicPr>
          <p:nvPr/>
        </p:nvPicPr>
        <p:blipFill>
          <a:blip r:embed="rId5"/>
          <a:stretch>
            <a:fillRect/>
          </a:stretch>
        </p:blipFill>
        <p:spPr>
          <a:xfrm>
            <a:off x="3214370" y="1365250"/>
            <a:ext cx="6085840" cy="21964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sp>
        <p:nvSpPr>
          <p:cNvPr id="7" name="文本框 6"/>
          <p:cNvSpPr txBox="1"/>
          <p:nvPr/>
        </p:nvSpPr>
        <p:spPr>
          <a:xfrm>
            <a:off x="5572125" y="351790"/>
            <a:ext cx="6096000" cy="645160"/>
          </a:xfrm>
          <a:prstGeom prst="rect">
            <a:avLst/>
          </a:prstGeom>
          <a:noFill/>
        </p:spPr>
        <p:txBody>
          <a:bodyPr wrap="square" rtlCol="0" anchor="t">
            <a:spAutoFit/>
          </a:bodyPr>
          <a:p>
            <a:r>
              <a:rPr lang="zh-CN" altLang="en-US"/>
              <a:t>https://baijiahao.baidu.com/s?id=1730061597355838856&amp;wfr=spider&amp;for=pc</a:t>
            </a:r>
            <a:endParaRPr lang="zh-CN" altLang="en-US"/>
          </a:p>
        </p:txBody>
      </p:sp>
      <p:pic>
        <p:nvPicPr>
          <p:cNvPr id="2" name="图片 1"/>
          <p:cNvPicPr>
            <a:picLocks noChangeAspect="1"/>
          </p:cNvPicPr>
          <p:nvPr/>
        </p:nvPicPr>
        <p:blipFill>
          <a:blip r:embed="rId2"/>
          <a:stretch>
            <a:fillRect/>
          </a:stretch>
        </p:blipFill>
        <p:spPr>
          <a:xfrm>
            <a:off x="775335" y="2004060"/>
            <a:ext cx="7172960" cy="1955165"/>
          </a:xfrm>
          <a:prstGeom prst="rect">
            <a:avLst/>
          </a:prstGeom>
        </p:spPr>
      </p:pic>
      <p:pic>
        <p:nvPicPr>
          <p:cNvPr id="6" name="图片 5"/>
          <p:cNvPicPr>
            <a:picLocks noChangeAspect="1"/>
          </p:cNvPicPr>
          <p:nvPr/>
        </p:nvPicPr>
        <p:blipFill>
          <a:blip r:embed="rId3"/>
          <a:stretch>
            <a:fillRect/>
          </a:stretch>
        </p:blipFill>
        <p:spPr>
          <a:xfrm>
            <a:off x="875665" y="3959225"/>
            <a:ext cx="7773035" cy="2270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2.</a:t>
            </a:r>
            <a:r>
              <a:rPr lang="zh-CN" altLang="en-US">
                <a:sym typeface="+mn-ea"/>
              </a:rPr>
              <a:t>存储空间</a:t>
            </a:r>
            <a:endParaRPr lang="zh-CN" altLang="en-US">
              <a:solidFill>
                <a:srgbClr val="FF0000"/>
              </a:solidFill>
              <a:sym typeface="+mn-ea"/>
            </a:endParaRPr>
          </a:p>
        </p:txBody>
      </p:sp>
      <p:pic>
        <p:nvPicPr>
          <p:cNvPr id="10" name="图片 9"/>
          <p:cNvPicPr>
            <a:picLocks noChangeAspect="1"/>
          </p:cNvPicPr>
          <p:nvPr/>
        </p:nvPicPr>
        <p:blipFill>
          <a:blip r:embed="rId2"/>
          <a:stretch>
            <a:fillRect/>
          </a:stretch>
        </p:blipFill>
        <p:spPr>
          <a:xfrm>
            <a:off x="756285" y="2004060"/>
            <a:ext cx="10268585" cy="2853055"/>
          </a:xfrm>
          <a:prstGeom prst="rect">
            <a:avLst/>
          </a:prstGeom>
        </p:spPr>
      </p:pic>
      <p:sp>
        <p:nvSpPr>
          <p:cNvPr id="11" name="文本框 10"/>
          <p:cNvSpPr txBox="1"/>
          <p:nvPr/>
        </p:nvSpPr>
        <p:spPr>
          <a:xfrm>
            <a:off x="4194810" y="2172970"/>
            <a:ext cx="6096000" cy="368300"/>
          </a:xfrm>
          <a:prstGeom prst="rect">
            <a:avLst/>
          </a:prstGeom>
          <a:noFill/>
        </p:spPr>
        <p:txBody>
          <a:bodyPr wrap="square" rtlCol="0" anchor="t">
            <a:spAutoFit/>
          </a:bodyPr>
          <a:p>
            <a:r>
              <a:rPr lang="zh-CN" altLang="en-US">
                <a:solidFill>
                  <a:srgbClr val="FF0000"/>
                </a:solidFill>
              </a:rPr>
              <a:t>所有的存储器都是与地址线连着的</a:t>
            </a:r>
            <a:endParaRPr lang="zh-CN" altLang="en-US">
              <a:solidFill>
                <a:srgbClr val="FF0000"/>
              </a:solidFill>
            </a:endParaRPr>
          </a:p>
        </p:txBody>
      </p:sp>
      <p:pic>
        <p:nvPicPr>
          <p:cNvPr id="12" name="图片 11"/>
          <p:cNvPicPr>
            <a:picLocks noChangeAspect="1"/>
          </p:cNvPicPr>
          <p:nvPr/>
        </p:nvPicPr>
        <p:blipFill>
          <a:blip r:embed="rId3"/>
          <a:stretch>
            <a:fillRect/>
          </a:stretch>
        </p:blipFill>
        <p:spPr>
          <a:xfrm>
            <a:off x="926465" y="5132705"/>
            <a:ext cx="9928225" cy="1029970"/>
          </a:xfrm>
          <a:prstGeom prst="rect">
            <a:avLst/>
          </a:prstGeom>
        </p:spPr>
      </p:pic>
      <p:sp>
        <p:nvSpPr>
          <p:cNvPr id="13" name="文本框 12"/>
          <p:cNvSpPr txBox="1"/>
          <p:nvPr/>
        </p:nvSpPr>
        <p:spPr>
          <a:xfrm>
            <a:off x="5562600" y="5132705"/>
            <a:ext cx="6096000" cy="368300"/>
          </a:xfrm>
          <a:prstGeom prst="rect">
            <a:avLst/>
          </a:prstGeom>
          <a:noFill/>
        </p:spPr>
        <p:txBody>
          <a:bodyPr wrap="square" rtlCol="0" anchor="t">
            <a:spAutoFit/>
          </a:bodyPr>
          <a:p>
            <a:r>
              <a:rPr lang="zh-CN" altLang="en-US">
                <a:solidFill>
                  <a:srgbClr val="FF0000"/>
                </a:solidFill>
              </a:rPr>
              <a:t>表示数据处理一次能够处理的数据的位宽是8个比特位</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943610" y="2395855"/>
            <a:ext cx="1527175" cy="4096385"/>
          </a:xfrm>
          <a:prstGeom prst="rect">
            <a:avLst/>
          </a:prstGeom>
        </p:spPr>
      </p:pic>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2"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sp>
        <p:nvSpPr>
          <p:cNvPr id="7" name="文本框 6"/>
          <p:cNvSpPr txBox="1"/>
          <p:nvPr/>
        </p:nvSpPr>
        <p:spPr>
          <a:xfrm>
            <a:off x="5572125" y="351790"/>
            <a:ext cx="6096000" cy="645160"/>
          </a:xfrm>
          <a:prstGeom prst="rect">
            <a:avLst/>
          </a:prstGeom>
          <a:noFill/>
        </p:spPr>
        <p:txBody>
          <a:bodyPr wrap="square" rtlCol="0" anchor="t">
            <a:spAutoFit/>
          </a:bodyPr>
          <a:p>
            <a:r>
              <a:rPr lang="zh-CN" altLang="en-US"/>
              <a:t>https://blog.csdn.net/m0_59949484/article/details/125641466</a:t>
            </a:r>
            <a:endParaRPr lang="zh-CN" altLang="en-US"/>
          </a:p>
        </p:txBody>
      </p:sp>
      <p:sp>
        <p:nvSpPr>
          <p:cNvPr id="6" name="文本框 5"/>
          <p:cNvSpPr txBox="1"/>
          <p:nvPr/>
        </p:nvSpPr>
        <p:spPr>
          <a:xfrm>
            <a:off x="943610" y="1868805"/>
            <a:ext cx="4869815" cy="645160"/>
          </a:xfrm>
          <a:prstGeom prst="rect">
            <a:avLst/>
          </a:prstGeom>
          <a:noFill/>
        </p:spPr>
        <p:txBody>
          <a:bodyPr wrap="square" rtlCol="0" anchor="t">
            <a:spAutoFit/>
          </a:bodyPr>
          <a:p>
            <a:pPr algn="l"/>
            <a:r>
              <a:rPr sz="1200"/>
              <a:t>Cortex-M4的存储器会用到FLASH和SRAM，片外RAM可能还会涉及DRAM。Cortex-M4提供了4GB的可寻址空间</a:t>
            </a:r>
            <a:r>
              <a:rPr lang="zh-CN" altLang="en-US" sz="1200"/>
              <a:t>（这里的</a:t>
            </a:r>
            <a:r>
              <a:rPr lang="en-US" altLang="zh-CN" sz="1200"/>
              <a:t>4GB</a:t>
            </a:r>
            <a:r>
              <a:rPr lang="zh-CN" altLang="en-US" sz="1200"/>
              <a:t>是</a:t>
            </a:r>
            <a:r>
              <a:rPr lang="en-US" altLang="zh-CN" sz="1200"/>
              <a:t>Cortex - M4</a:t>
            </a:r>
            <a:r>
              <a:rPr lang="zh-CN" altLang="en-US" sz="1200"/>
              <a:t>能找到的最大范围）</a:t>
            </a:r>
            <a:endParaRPr lang="zh-CN" altLang="en-US" sz="1200"/>
          </a:p>
        </p:txBody>
      </p:sp>
      <p:pic>
        <p:nvPicPr>
          <p:cNvPr id="11" name="图片 10"/>
          <p:cNvPicPr>
            <a:picLocks noChangeAspect="1"/>
          </p:cNvPicPr>
          <p:nvPr/>
        </p:nvPicPr>
        <p:blipFill>
          <a:blip r:embed="rId3"/>
          <a:stretch>
            <a:fillRect/>
          </a:stretch>
        </p:blipFill>
        <p:spPr>
          <a:xfrm>
            <a:off x="6233795" y="1905000"/>
            <a:ext cx="4772660" cy="825500"/>
          </a:xfrm>
          <a:prstGeom prst="rect">
            <a:avLst/>
          </a:prstGeom>
        </p:spPr>
      </p:pic>
      <p:pic>
        <p:nvPicPr>
          <p:cNvPr id="12" name="图片 11"/>
          <p:cNvPicPr>
            <a:picLocks noChangeAspect="1"/>
          </p:cNvPicPr>
          <p:nvPr/>
        </p:nvPicPr>
        <p:blipFill>
          <a:blip r:embed="rId4"/>
          <a:stretch>
            <a:fillRect/>
          </a:stretch>
        </p:blipFill>
        <p:spPr>
          <a:xfrm>
            <a:off x="3390900" y="3270250"/>
            <a:ext cx="6372225" cy="3028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sp>
        <p:nvSpPr>
          <p:cNvPr id="9" name="文本框 8"/>
          <p:cNvSpPr txBox="1"/>
          <p:nvPr/>
        </p:nvSpPr>
        <p:spPr>
          <a:xfrm>
            <a:off x="5619750" y="351790"/>
            <a:ext cx="6096000" cy="645160"/>
          </a:xfrm>
          <a:prstGeom prst="rect">
            <a:avLst/>
          </a:prstGeom>
          <a:noFill/>
        </p:spPr>
        <p:txBody>
          <a:bodyPr wrap="square" rtlCol="0" anchor="t">
            <a:spAutoFit/>
          </a:bodyPr>
          <a:p>
            <a:r>
              <a:rPr lang="zh-CN" altLang="en-US"/>
              <a:t>https://blog.csdn.net/m0_51220742/article/details/122502463?spm=1001.2014.3001.5501</a:t>
            </a:r>
            <a:endParaRPr lang="zh-CN" altLang="en-US"/>
          </a:p>
        </p:txBody>
      </p:sp>
      <p:pic>
        <p:nvPicPr>
          <p:cNvPr id="2" name="图片 1"/>
          <p:cNvPicPr>
            <a:picLocks noChangeAspect="1"/>
          </p:cNvPicPr>
          <p:nvPr/>
        </p:nvPicPr>
        <p:blipFill>
          <a:blip r:embed="rId2"/>
          <a:stretch>
            <a:fillRect/>
          </a:stretch>
        </p:blipFill>
        <p:spPr>
          <a:xfrm>
            <a:off x="1292860" y="2719070"/>
            <a:ext cx="7305675" cy="390525"/>
          </a:xfrm>
          <a:prstGeom prst="rect">
            <a:avLst/>
          </a:prstGeom>
        </p:spPr>
      </p:pic>
      <p:pic>
        <p:nvPicPr>
          <p:cNvPr id="6" name="图片 5"/>
          <p:cNvPicPr>
            <a:picLocks noChangeAspect="1"/>
          </p:cNvPicPr>
          <p:nvPr/>
        </p:nvPicPr>
        <p:blipFill>
          <a:blip r:embed="rId3"/>
          <a:stretch>
            <a:fillRect/>
          </a:stretch>
        </p:blipFill>
        <p:spPr>
          <a:xfrm>
            <a:off x="1292860" y="3319145"/>
            <a:ext cx="7981950" cy="2714625"/>
          </a:xfrm>
          <a:prstGeom prst="rect">
            <a:avLst/>
          </a:prstGeom>
        </p:spPr>
      </p:pic>
      <p:pic>
        <p:nvPicPr>
          <p:cNvPr id="10" name="图片 9"/>
          <p:cNvPicPr>
            <a:picLocks noChangeAspect="1"/>
          </p:cNvPicPr>
          <p:nvPr/>
        </p:nvPicPr>
        <p:blipFill>
          <a:blip r:embed="rId4"/>
          <a:stretch>
            <a:fillRect/>
          </a:stretch>
        </p:blipFill>
        <p:spPr>
          <a:xfrm>
            <a:off x="1292860" y="2209800"/>
            <a:ext cx="3476625" cy="400050"/>
          </a:xfrm>
          <a:prstGeom prst="rect">
            <a:avLst/>
          </a:prstGeom>
        </p:spPr>
      </p:pic>
      <p:pic>
        <p:nvPicPr>
          <p:cNvPr id="5" name="图片 4"/>
          <p:cNvPicPr>
            <a:picLocks noChangeAspect="1"/>
          </p:cNvPicPr>
          <p:nvPr/>
        </p:nvPicPr>
        <p:blipFill>
          <a:blip r:embed="rId5"/>
          <a:stretch>
            <a:fillRect/>
          </a:stretch>
        </p:blipFill>
        <p:spPr>
          <a:xfrm>
            <a:off x="670560" y="1577975"/>
            <a:ext cx="10801985" cy="2522220"/>
          </a:xfrm>
          <a:prstGeom prst="rect">
            <a:avLst/>
          </a:prstGeom>
        </p:spPr>
      </p:pic>
      <p:pic>
        <p:nvPicPr>
          <p:cNvPr id="11" name="图片 10"/>
          <p:cNvPicPr>
            <a:picLocks noChangeAspect="1"/>
          </p:cNvPicPr>
          <p:nvPr/>
        </p:nvPicPr>
        <p:blipFill>
          <a:blip r:embed="rId6"/>
          <a:stretch>
            <a:fillRect/>
          </a:stretch>
        </p:blipFill>
        <p:spPr>
          <a:xfrm>
            <a:off x="1090295" y="3109595"/>
            <a:ext cx="10382250" cy="3019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sp>
        <p:nvSpPr>
          <p:cNvPr id="9" name="文本框 8"/>
          <p:cNvSpPr txBox="1"/>
          <p:nvPr/>
        </p:nvSpPr>
        <p:spPr>
          <a:xfrm>
            <a:off x="5619750" y="351790"/>
            <a:ext cx="6096000" cy="645160"/>
          </a:xfrm>
          <a:prstGeom prst="rect">
            <a:avLst/>
          </a:prstGeom>
          <a:noFill/>
        </p:spPr>
        <p:txBody>
          <a:bodyPr wrap="square" rtlCol="0" anchor="t">
            <a:spAutoFit/>
          </a:bodyPr>
          <a:p>
            <a:r>
              <a:rPr lang="zh-CN" altLang="en-US"/>
              <a:t>https://blog.csdn.net/m0_51220742/article/details/122502463?spm=1001.2014.3001.5501</a:t>
            </a:r>
            <a:endParaRPr lang="zh-CN" altLang="en-US"/>
          </a:p>
        </p:txBody>
      </p:sp>
      <p:sp>
        <p:nvSpPr>
          <p:cNvPr id="7" name="文本框 6"/>
          <p:cNvSpPr txBox="1"/>
          <p:nvPr/>
        </p:nvSpPr>
        <p:spPr>
          <a:xfrm>
            <a:off x="1153160" y="2357120"/>
            <a:ext cx="6096000" cy="645160"/>
          </a:xfrm>
          <a:prstGeom prst="rect">
            <a:avLst/>
          </a:prstGeom>
          <a:noFill/>
        </p:spPr>
        <p:txBody>
          <a:bodyPr wrap="square" rtlCol="0" anchor="t">
            <a:spAutoFit/>
          </a:bodyPr>
          <a:p>
            <a:r>
              <a:rPr lang="zh-CN" altLang="en-US"/>
              <a:t>需要注意的是这里接有个问题，如果我们烧代码是烧到flash里，而data段如果在RAM，并不影响什么才对啊？</a:t>
            </a:r>
            <a:endParaRPr lang="zh-CN" altLang="en-US"/>
          </a:p>
        </p:txBody>
      </p:sp>
      <p:sp>
        <p:nvSpPr>
          <p:cNvPr id="12" name="文本框 11"/>
          <p:cNvSpPr txBox="1"/>
          <p:nvPr/>
        </p:nvSpPr>
        <p:spPr>
          <a:xfrm>
            <a:off x="1990725" y="3994150"/>
            <a:ext cx="6096000" cy="368300"/>
          </a:xfrm>
          <a:prstGeom prst="rect">
            <a:avLst/>
          </a:prstGeom>
          <a:noFill/>
        </p:spPr>
        <p:txBody>
          <a:bodyPr wrap="square" rtlCol="0" anchor="t">
            <a:spAutoFit/>
          </a:bodyPr>
          <a:p>
            <a:r>
              <a:rPr lang="en-US" altLang="zh-CN">
                <a:solidFill>
                  <a:srgbClr val="FF0000"/>
                </a:solidFill>
                <a:sym typeface="+mn-ea"/>
              </a:rPr>
              <a:t>RW</a:t>
            </a:r>
            <a:r>
              <a:rPr lang="zh-CN" altLang="en-US">
                <a:solidFill>
                  <a:srgbClr val="FF0000"/>
                </a:solidFill>
                <a:sym typeface="+mn-ea"/>
              </a:rPr>
              <a:t>代码会在</a:t>
            </a:r>
            <a:r>
              <a:rPr lang="en-US" altLang="zh-CN">
                <a:solidFill>
                  <a:srgbClr val="FF0000"/>
                </a:solidFill>
                <a:sym typeface="+mn-ea"/>
              </a:rPr>
              <a:t>Flash</a:t>
            </a:r>
            <a:r>
              <a:rPr lang="zh-CN" altLang="en-US">
                <a:solidFill>
                  <a:srgbClr val="FF0000"/>
                </a:solidFill>
                <a:sym typeface="+mn-ea"/>
              </a:rPr>
              <a:t>中备份</a:t>
            </a:r>
            <a:r>
              <a:rPr lang="zh-CN" altLang="en-US">
                <a:sym typeface="+mn-ea"/>
              </a:rPr>
              <a:t>.</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42595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内存映射（补充说明推翻前面的</a:t>
            </a:r>
            <a:r>
              <a:rPr lang="zh-CN" altLang="en-US">
                <a:solidFill>
                  <a:srgbClr val="FF0000"/>
                </a:solidFill>
                <a:sym typeface="+mn-ea"/>
              </a:rPr>
              <a:t>说法）</a:t>
            </a:r>
            <a:endParaRPr lang="zh-CN" altLang="en-US">
              <a:solidFill>
                <a:srgbClr val="FF0000"/>
              </a:solidFill>
              <a:sym typeface="+mn-ea"/>
            </a:endParaRPr>
          </a:p>
        </p:txBody>
      </p:sp>
      <p:sp>
        <p:nvSpPr>
          <p:cNvPr id="7" name="文本框 6"/>
          <p:cNvSpPr txBox="1"/>
          <p:nvPr/>
        </p:nvSpPr>
        <p:spPr>
          <a:xfrm>
            <a:off x="5494655" y="628650"/>
            <a:ext cx="6096000" cy="368300"/>
          </a:xfrm>
          <a:prstGeom prst="rect">
            <a:avLst/>
          </a:prstGeom>
          <a:noFill/>
        </p:spPr>
        <p:txBody>
          <a:bodyPr wrap="square" rtlCol="0" anchor="t">
            <a:spAutoFit/>
          </a:bodyPr>
          <a:p>
            <a:r>
              <a:rPr lang="zh-CN" altLang="en-US">
                <a:solidFill>
                  <a:srgbClr val="FF0000"/>
                </a:solidFill>
              </a:rPr>
              <a:t>https://blog.csdn.net/phenixyf/article/details/116718762</a:t>
            </a:r>
            <a:endParaRPr lang="zh-CN" altLang="en-US">
              <a:solidFill>
                <a:srgbClr val="FF0000"/>
              </a:solidFill>
            </a:endParaRPr>
          </a:p>
        </p:txBody>
      </p:sp>
      <p:pic>
        <p:nvPicPr>
          <p:cNvPr id="12" name="图片 11"/>
          <p:cNvPicPr>
            <a:picLocks noChangeAspect="1"/>
          </p:cNvPicPr>
          <p:nvPr>
            <p:custDataLst>
              <p:tags r:id="rId2"/>
            </p:custDataLst>
          </p:nvPr>
        </p:nvPicPr>
        <p:blipFill>
          <a:blip r:embed="rId3"/>
          <a:stretch>
            <a:fillRect/>
          </a:stretch>
        </p:blipFill>
        <p:spPr>
          <a:xfrm>
            <a:off x="670560" y="2216785"/>
            <a:ext cx="3512185" cy="4025265"/>
          </a:xfrm>
          <a:prstGeom prst="rect">
            <a:avLst/>
          </a:prstGeom>
        </p:spPr>
      </p:pic>
      <p:sp>
        <p:nvSpPr>
          <p:cNvPr id="13" name="文本框 12"/>
          <p:cNvSpPr txBox="1"/>
          <p:nvPr/>
        </p:nvSpPr>
        <p:spPr>
          <a:xfrm>
            <a:off x="4900295" y="2660015"/>
            <a:ext cx="6096000" cy="3138170"/>
          </a:xfrm>
          <a:prstGeom prst="rect">
            <a:avLst/>
          </a:prstGeom>
          <a:noFill/>
        </p:spPr>
        <p:txBody>
          <a:bodyPr wrap="square" rtlCol="0" anchor="t">
            <a:spAutoFit/>
          </a:bodyPr>
          <a:p>
            <a:r>
              <a:rPr lang="zh-CN" altLang="en-US"/>
              <a:t>.data 段在MCU启动过程中，会被从 flash 内 copy 到 SRAM 内（各家的启动代码都会做此操作）。程序运行时是操作 SRAM 中的变量。 .data 段内都是变量，可读可写，所以会被放在 SRAM 内。所以 .data 段有两个地址，一个是在 flash 内的地址，flash 内放的就是变量的初始值；另一个是在 SRAM 内的地址，SRAM 内的地址就是程序运行时变量所在的位置。一个变量初始化的过程，就是启动代码将 .data 段从 flash 内 copy 到 SRAM 中的过程，因此 SRAM 中的 .data 区域，在程序运行时（MCU 启动代码运行之后）一开始就有值了。</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5234940" cy="391281"/>
            <a:chOff x="522940" y="516970"/>
            <a:chExt cx="5234940" cy="391281"/>
          </a:xfrm>
        </p:grpSpPr>
        <p:sp>
          <p:nvSpPr>
            <p:cNvPr id="21" name="稻壳儿小白白(http://dwz.cn/Wu2UP)"/>
            <p:cNvSpPr txBox="1">
              <a:spLocks noChangeArrowheads="1"/>
            </p:cNvSpPr>
            <p:nvPr/>
          </p:nvSpPr>
          <p:spPr bwMode="auto">
            <a:xfrm>
              <a:off x="1420195" y="554435"/>
              <a:ext cx="43376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——RobomasterA</a:t>
              </a:r>
              <a:r>
                <a:rPr lang="zh-CN" altLang="en-US" sz="2000">
                  <a:sym typeface="+mn-lt"/>
                </a:rPr>
                <a:t>开发版</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pic>
        <p:nvPicPr>
          <p:cNvPr id="2" name="图片 1"/>
          <p:cNvPicPr>
            <a:picLocks noChangeAspect="1"/>
          </p:cNvPicPr>
          <p:nvPr/>
        </p:nvPicPr>
        <p:blipFill>
          <a:blip r:embed="rId2"/>
          <a:stretch>
            <a:fillRect/>
          </a:stretch>
        </p:blipFill>
        <p:spPr>
          <a:xfrm>
            <a:off x="645795" y="1948815"/>
            <a:ext cx="4461510" cy="3205480"/>
          </a:xfrm>
          <a:prstGeom prst="rect">
            <a:avLst/>
          </a:prstGeom>
        </p:spPr>
      </p:pic>
      <p:pic>
        <p:nvPicPr>
          <p:cNvPr id="4" name="图片 3"/>
          <p:cNvPicPr>
            <a:picLocks noChangeAspect="1"/>
          </p:cNvPicPr>
          <p:nvPr/>
        </p:nvPicPr>
        <p:blipFill>
          <a:blip r:embed="rId3"/>
          <a:stretch>
            <a:fillRect/>
          </a:stretch>
        </p:blipFill>
        <p:spPr>
          <a:xfrm>
            <a:off x="5107305" y="2383155"/>
            <a:ext cx="6424930" cy="289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sp>
        <p:nvSpPr>
          <p:cNvPr id="7" name="文本框 6"/>
          <p:cNvSpPr txBox="1"/>
          <p:nvPr/>
        </p:nvSpPr>
        <p:spPr>
          <a:xfrm>
            <a:off x="5572125" y="351790"/>
            <a:ext cx="6096000" cy="645160"/>
          </a:xfrm>
          <a:prstGeom prst="rect">
            <a:avLst/>
          </a:prstGeom>
          <a:noFill/>
        </p:spPr>
        <p:txBody>
          <a:bodyPr wrap="square" rtlCol="0" anchor="t">
            <a:spAutoFit/>
          </a:bodyPr>
          <a:p>
            <a:r>
              <a:rPr lang="zh-CN" altLang="en-US"/>
              <a:t>https://baijiahao.baidu.com/s?id=1730061597355838856&amp;wfr=spider&amp;for=pc</a:t>
            </a:r>
            <a:endParaRPr lang="zh-CN" altLang="en-US"/>
          </a:p>
        </p:txBody>
      </p:sp>
      <p:pic>
        <p:nvPicPr>
          <p:cNvPr id="5" name="图片 4"/>
          <p:cNvPicPr>
            <a:picLocks noChangeAspect="1"/>
          </p:cNvPicPr>
          <p:nvPr/>
        </p:nvPicPr>
        <p:blipFill>
          <a:blip r:embed="rId2"/>
          <a:stretch>
            <a:fillRect/>
          </a:stretch>
        </p:blipFill>
        <p:spPr>
          <a:xfrm>
            <a:off x="1065530" y="2186940"/>
            <a:ext cx="5025390" cy="3896360"/>
          </a:xfrm>
          <a:prstGeom prst="rect">
            <a:avLst/>
          </a:prstGeom>
        </p:spPr>
      </p:pic>
      <p:sp>
        <p:nvSpPr>
          <p:cNvPr id="8" name="文本框 7"/>
          <p:cNvSpPr txBox="1"/>
          <p:nvPr/>
        </p:nvSpPr>
        <p:spPr>
          <a:xfrm>
            <a:off x="6233795" y="4677410"/>
            <a:ext cx="3609975" cy="1014730"/>
          </a:xfrm>
          <a:prstGeom prst="rect">
            <a:avLst/>
          </a:prstGeom>
          <a:noFill/>
        </p:spPr>
        <p:txBody>
          <a:bodyPr wrap="square" rtlCol="0" anchor="t">
            <a:spAutoFit/>
          </a:bodyPr>
          <a:p>
            <a:r>
              <a:rPr lang="zh-CN" altLang="en-US" sz="1200"/>
              <a:t>stm32的flash地址起始于0x0800 0000，结束地址是0x0800 0000加上芯片实际的flash大小，不同的芯片flash大小不同。stm32的flash地址起始于0x0800 0000，结束地址是0x0800 0000加上芯片实际的flash大小，不同的芯片flash大小不同。</a:t>
            </a:r>
            <a:endParaRPr lang="zh-CN" altLang="en-US" sz="1200"/>
          </a:p>
        </p:txBody>
      </p:sp>
      <p:sp>
        <p:nvSpPr>
          <p:cNvPr id="9" name="文本框 8"/>
          <p:cNvSpPr txBox="1"/>
          <p:nvPr/>
        </p:nvSpPr>
        <p:spPr>
          <a:xfrm>
            <a:off x="5572125" y="1365250"/>
            <a:ext cx="6096000" cy="645160"/>
          </a:xfrm>
          <a:prstGeom prst="rect">
            <a:avLst/>
          </a:prstGeom>
          <a:noFill/>
        </p:spPr>
        <p:txBody>
          <a:bodyPr wrap="square" rtlCol="0" anchor="t">
            <a:spAutoFit/>
          </a:bodyPr>
          <a:p>
            <a:r>
              <a:rPr lang="zh-CN" altLang="en-US"/>
              <a:t>https://blog.csdn.net/m0_51220742/article/details/122502463?spm=1001.2014.3001.5501</a:t>
            </a:r>
            <a:endParaRPr lang="zh-CN" altLang="en-US"/>
          </a:p>
        </p:txBody>
      </p:sp>
      <p:pic>
        <p:nvPicPr>
          <p:cNvPr id="11" name="图片 10"/>
          <p:cNvPicPr>
            <a:picLocks noChangeAspect="1"/>
          </p:cNvPicPr>
          <p:nvPr/>
        </p:nvPicPr>
        <p:blipFill>
          <a:blip r:embed="rId3"/>
          <a:stretch>
            <a:fillRect/>
          </a:stretch>
        </p:blipFill>
        <p:spPr>
          <a:xfrm>
            <a:off x="7605395" y="2186940"/>
            <a:ext cx="3464560" cy="2313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sp>
        <p:nvSpPr>
          <p:cNvPr id="10" name="文本框 9"/>
          <p:cNvSpPr txBox="1"/>
          <p:nvPr/>
        </p:nvSpPr>
        <p:spPr>
          <a:xfrm>
            <a:off x="4800600" y="1500505"/>
            <a:ext cx="6096000" cy="1938020"/>
          </a:xfrm>
          <a:prstGeom prst="rect">
            <a:avLst/>
          </a:prstGeom>
          <a:noFill/>
        </p:spPr>
        <p:txBody>
          <a:bodyPr wrap="square" rtlCol="0" anchor="t">
            <a:spAutoFit/>
          </a:bodyPr>
          <a:p>
            <a:r>
              <a:rPr lang="en-US" altLang="zh-CN" sz="1200"/>
              <a:t>1.</a:t>
            </a:r>
            <a:r>
              <a:rPr lang="zh-CN" altLang="en-US" sz="1200"/>
              <a:t>栈顶指针 MSP 的值会根据程序数据段（包含 bss 段）的大小，加上定义的堆空间的大小，再加上定义的栈空间的大小，最终加起来才会得到栈顶指针的值的，也就是说栈顶指针所指向的地址还和具体的程序定义了多少全局数据有关。栈顶指针的值会保存在启动文件定义 __initial_sp 这个标号中，这个标号具体的数值在程序编译后才会被确定。</a:t>
            </a:r>
            <a:endParaRPr lang="zh-CN" altLang="en-US" sz="1200"/>
          </a:p>
          <a:p>
            <a:r>
              <a:rPr lang="en-US" altLang="zh-CN" sz="1200"/>
              <a:t>2.</a:t>
            </a:r>
            <a:r>
              <a:rPr lang="zh-CN" altLang="en-US" sz="1200"/>
              <a:t>Reset_Handler 复位异常的入口函数，系统上电后，程序运行的第一条指令就是从这里开始运行的。</a:t>
            </a:r>
            <a:endParaRPr lang="zh-CN" altLang="en-US" sz="1200"/>
          </a:p>
          <a:p>
            <a:r>
              <a:rPr lang="en-US" altLang="zh-CN" sz="1200"/>
              <a:t>3.</a:t>
            </a:r>
            <a:r>
              <a:rPr lang="zh-CN" altLang="en-US" sz="1200"/>
              <a:t>异常向量表：这里面存放了系统异常（上面的 Reset_Handler 也属于系统异常的一种）和外部中断的入口地址，当程序发生异常或中断时，硬件会强制 CPU 跳转到相应的入口执行中断服务函数。</a:t>
            </a:r>
            <a:endParaRPr lang="zh-CN" altLang="en-US" sz="1200"/>
          </a:p>
          <a:p>
            <a:endParaRPr lang="zh-CN" altLang="en-US" sz="1200"/>
          </a:p>
        </p:txBody>
      </p:sp>
      <p:pic>
        <p:nvPicPr>
          <p:cNvPr id="12" name="图片 11"/>
          <p:cNvPicPr>
            <a:picLocks noChangeAspect="1"/>
          </p:cNvPicPr>
          <p:nvPr/>
        </p:nvPicPr>
        <p:blipFill>
          <a:blip r:embed="rId2"/>
          <a:stretch>
            <a:fillRect/>
          </a:stretch>
        </p:blipFill>
        <p:spPr>
          <a:xfrm>
            <a:off x="523240" y="1868805"/>
            <a:ext cx="3419475" cy="3943350"/>
          </a:xfrm>
          <a:prstGeom prst="rect">
            <a:avLst/>
          </a:prstGeom>
        </p:spPr>
      </p:pic>
      <p:sp>
        <p:nvSpPr>
          <p:cNvPr id="13" name="文本框 12"/>
          <p:cNvSpPr txBox="1"/>
          <p:nvPr/>
        </p:nvSpPr>
        <p:spPr>
          <a:xfrm>
            <a:off x="4800600" y="3201670"/>
            <a:ext cx="6096000" cy="1476375"/>
          </a:xfrm>
          <a:prstGeom prst="rect">
            <a:avLst/>
          </a:prstGeom>
          <a:noFill/>
        </p:spPr>
        <p:txBody>
          <a:bodyPr wrap="square" rtlCol="0" anchor="t">
            <a:spAutoFit/>
          </a:bodyPr>
          <a:p>
            <a:pPr algn="l">
              <a:buClrTx/>
              <a:buSzTx/>
              <a:buFontTx/>
            </a:pPr>
            <a:r>
              <a:rPr lang="en-US" altLang="zh-CN" sz="1200"/>
              <a:t>4.</a:t>
            </a:r>
            <a:r>
              <a:rPr lang="zh-CN" altLang="en-US" sz="1200"/>
              <a:t>代码段：这里存放的是程序编译得到的二进制机器码。</a:t>
            </a:r>
            <a:endParaRPr lang="zh-CN" altLang="en-US" sz="1200"/>
          </a:p>
          <a:p>
            <a:pPr algn="l">
              <a:buClrTx/>
              <a:buSzTx/>
              <a:buFontTx/>
            </a:pPr>
            <a:r>
              <a:rPr lang="zh-CN" altLang="en-US" sz="1200"/>
              <a:t>只读数据：只读数据存放的是文字常量（比如字符串），或者 const 修饰的变量（注意：有些编译器 const 修饰的变量是不会把该变量放在只读数据区的，这个得看编译器的设计）。</a:t>
            </a:r>
            <a:endParaRPr lang="zh-CN" altLang="en-US" sz="1200"/>
          </a:p>
          <a:p>
            <a:pPr algn="l">
              <a:buClrTx/>
              <a:buSzTx/>
              <a:buFontTx/>
            </a:pPr>
            <a:r>
              <a:rPr lang="en-US" altLang="zh-CN" sz="1200"/>
              <a:t>5.</a:t>
            </a:r>
            <a:r>
              <a:rPr lang="zh-CN" altLang="en-US" sz="1200"/>
              <a:t>已初始化的全局数据：定义的已初始化的全局变量、或者已初始化的静态变量都会存放在这个位置。（</a:t>
            </a:r>
            <a:r>
              <a:rPr lang="zh-CN" altLang="en-US" sz="1200">
                <a:solidFill>
                  <a:srgbClr val="FF0000"/>
                </a:solidFill>
              </a:rPr>
              <a:t>不在</a:t>
            </a:r>
            <a:r>
              <a:rPr lang="en-US" altLang="zh-CN" sz="1200">
                <a:solidFill>
                  <a:srgbClr val="FF0000"/>
                </a:solidFill>
              </a:rPr>
              <a:t>Flash</a:t>
            </a:r>
            <a:r>
              <a:rPr lang="zh-CN" altLang="en-US" sz="1200">
                <a:solidFill>
                  <a:srgbClr val="FF0000"/>
                </a:solidFill>
              </a:rPr>
              <a:t>里面</a:t>
            </a:r>
            <a:r>
              <a:rPr lang="en-US" altLang="zh-CN" sz="1200"/>
              <a:t>)</a:t>
            </a:r>
            <a:endParaRPr lang="zh-CN" altLang="en-US" sz="1200"/>
          </a:p>
          <a:p>
            <a:endParaRPr lang="zh-CN" altLang="en-US"/>
          </a:p>
        </p:txBody>
      </p:sp>
      <p:pic>
        <p:nvPicPr>
          <p:cNvPr id="14" name="图片 13"/>
          <p:cNvPicPr>
            <a:picLocks noChangeAspect="1"/>
          </p:cNvPicPr>
          <p:nvPr/>
        </p:nvPicPr>
        <p:blipFill>
          <a:blip r:embed="rId3"/>
          <a:stretch>
            <a:fillRect/>
          </a:stretch>
        </p:blipFill>
        <p:spPr>
          <a:xfrm>
            <a:off x="4912360" y="4404360"/>
            <a:ext cx="3999230" cy="210947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3867785" y="2023745"/>
            <a:ext cx="638810" cy="5848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pic>
        <p:nvPicPr>
          <p:cNvPr id="5" name="图片 4"/>
          <p:cNvPicPr>
            <a:picLocks noChangeAspect="1"/>
          </p:cNvPicPr>
          <p:nvPr/>
        </p:nvPicPr>
        <p:blipFill>
          <a:blip r:embed="rId2"/>
          <a:stretch>
            <a:fillRect/>
          </a:stretch>
        </p:blipFill>
        <p:spPr>
          <a:xfrm>
            <a:off x="755650" y="2004060"/>
            <a:ext cx="6477000" cy="1866900"/>
          </a:xfrm>
          <a:prstGeom prst="rect">
            <a:avLst/>
          </a:prstGeom>
        </p:spPr>
      </p:pic>
      <p:pic>
        <p:nvPicPr>
          <p:cNvPr id="6" name="图片 5"/>
          <p:cNvPicPr>
            <a:picLocks noChangeAspect="1"/>
          </p:cNvPicPr>
          <p:nvPr/>
        </p:nvPicPr>
        <p:blipFill>
          <a:blip r:embed="rId3"/>
          <a:stretch>
            <a:fillRect/>
          </a:stretch>
        </p:blipFill>
        <p:spPr>
          <a:xfrm>
            <a:off x="755650" y="4006215"/>
            <a:ext cx="9582785" cy="1676400"/>
          </a:xfrm>
          <a:prstGeom prst="rect">
            <a:avLst/>
          </a:prstGeom>
        </p:spPr>
      </p:pic>
      <p:pic>
        <p:nvPicPr>
          <p:cNvPr id="7" name="图片 6"/>
          <p:cNvPicPr>
            <a:picLocks noChangeAspect="1"/>
          </p:cNvPicPr>
          <p:nvPr/>
        </p:nvPicPr>
        <p:blipFill>
          <a:blip r:embed="rId4"/>
          <a:stretch>
            <a:fillRect/>
          </a:stretch>
        </p:blipFill>
        <p:spPr>
          <a:xfrm>
            <a:off x="7071360" y="2004060"/>
            <a:ext cx="5006340" cy="2345055"/>
          </a:xfrm>
          <a:prstGeom prst="rect">
            <a:avLst/>
          </a:prstGeom>
        </p:spPr>
      </p:pic>
      <p:pic>
        <p:nvPicPr>
          <p:cNvPr id="8" name="图片 7"/>
          <p:cNvPicPr>
            <a:picLocks noChangeAspect="1"/>
          </p:cNvPicPr>
          <p:nvPr/>
        </p:nvPicPr>
        <p:blipFill>
          <a:blip r:embed="rId5"/>
          <a:stretch>
            <a:fillRect/>
          </a:stretch>
        </p:blipFill>
        <p:spPr>
          <a:xfrm>
            <a:off x="2738755" y="390525"/>
            <a:ext cx="5200650" cy="6076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sp>
        <p:nvSpPr>
          <p:cNvPr id="2" name="文本框 1"/>
          <p:cNvSpPr txBox="1"/>
          <p:nvPr/>
        </p:nvSpPr>
        <p:spPr>
          <a:xfrm>
            <a:off x="2390140" y="1500505"/>
            <a:ext cx="6096000" cy="368300"/>
          </a:xfrm>
          <a:prstGeom prst="rect">
            <a:avLst/>
          </a:prstGeom>
          <a:noFill/>
        </p:spPr>
        <p:txBody>
          <a:bodyPr wrap="square" rtlCol="0" anchor="t">
            <a:spAutoFit/>
          </a:bodyPr>
          <a:p>
            <a:r>
              <a:rPr lang="zh-CN" altLang="en-US"/>
              <a:t>https://blog.csdn.net/luoganttcc/article/details/126910883</a:t>
            </a:r>
            <a:endParaRPr lang="zh-CN" altLang="en-US"/>
          </a:p>
        </p:txBody>
      </p:sp>
      <p:sp>
        <p:nvSpPr>
          <p:cNvPr id="9" name="文本框 8"/>
          <p:cNvSpPr txBox="1"/>
          <p:nvPr/>
        </p:nvSpPr>
        <p:spPr>
          <a:xfrm>
            <a:off x="2390140" y="1868805"/>
            <a:ext cx="8406130" cy="645160"/>
          </a:xfrm>
          <a:prstGeom prst="rect">
            <a:avLst/>
          </a:prstGeom>
          <a:noFill/>
        </p:spPr>
        <p:txBody>
          <a:bodyPr wrap="square" rtlCol="0" anchor="t">
            <a:spAutoFit/>
          </a:bodyPr>
          <a:p>
            <a:r>
              <a:rPr lang="zh-CN" altLang="en-US"/>
              <a:t>https://www.bilibili.com/video/BV1Wg411f7Hv/?spm_id_from=333.337.search-card.all.click&amp;vd_source=84573173e04f0b3739616dc44db2699a</a:t>
            </a:r>
            <a:endParaRPr lang="zh-CN" altLang="en-US"/>
          </a:p>
        </p:txBody>
      </p:sp>
      <p:pic>
        <p:nvPicPr>
          <p:cNvPr id="10" name="图片 9"/>
          <p:cNvPicPr>
            <a:picLocks noChangeAspect="1"/>
          </p:cNvPicPr>
          <p:nvPr>
            <p:custDataLst>
              <p:tags r:id="rId2"/>
            </p:custDataLst>
          </p:nvPr>
        </p:nvPicPr>
        <p:blipFill>
          <a:blip r:embed="rId3"/>
          <a:stretch>
            <a:fillRect/>
          </a:stretch>
        </p:blipFill>
        <p:spPr>
          <a:xfrm>
            <a:off x="882015" y="2680970"/>
            <a:ext cx="6720840" cy="3657600"/>
          </a:xfrm>
          <a:prstGeom prst="rect">
            <a:avLst/>
          </a:prstGeom>
        </p:spPr>
      </p:pic>
      <p:sp>
        <p:nvSpPr>
          <p:cNvPr id="11" name="文本框 10"/>
          <p:cNvSpPr txBox="1"/>
          <p:nvPr/>
        </p:nvSpPr>
        <p:spPr>
          <a:xfrm>
            <a:off x="7602855" y="2823210"/>
            <a:ext cx="3856355" cy="747395"/>
          </a:xfrm>
          <a:prstGeom prst="rect">
            <a:avLst/>
          </a:prstGeom>
          <a:noFill/>
        </p:spPr>
        <p:txBody>
          <a:bodyPr wrap="square" rtlCol="0" anchor="t">
            <a:noAutofit/>
          </a:bodyPr>
          <a:p>
            <a:r>
              <a:rPr lang="zh-CN" altLang="en-US">
                <a:sym typeface="+mn-ea"/>
              </a:rPr>
              <a:t>典型的内存布局分为</a:t>
            </a:r>
            <a:r>
              <a:rPr lang="en-US" altLang="zh-CN">
                <a:sym typeface="+mn-ea"/>
              </a:rPr>
              <a:t>3</a:t>
            </a:r>
            <a:r>
              <a:rPr lang="zh-CN" altLang="en-US">
                <a:sym typeface="+mn-ea"/>
              </a:rPr>
              <a:t>类，内核；运行时产生的内存，编译时产生的内存。而编译产生的可执行文件我们是要烧到板子里的，如果这时候我们写一些初始化为</a:t>
            </a:r>
            <a:r>
              <a:rPr lang="en-US" altLang="zh-CN">
                <a:sym typeface="+mn-ea"/>
              </a:rPr>
              <a:t>0</a:t>
            </a:r>
            <a:r>
              <a:rPr lang="zh-CN" altLang="en-US">
                <a:sym typeface="+mn-ea"/>
              </a:rPr>
              <a:t>或者未初始化被默认为</a:t>
            </a:r>
            <a:r>
              <a:rPr lang="en-US" altLang="zh-CN">
                <a:sym typeface="+mn-ea"/>
              </a:rPr>
              <a:t>0</a:t>
            </a:r>
            <a:r>
              <a:rPr lang="zh-CN" altLang="en-US">
                <a:sym typeface="+mn-ea"/>
              </a:rPr>
              <a:t>的变量，这些变量也会占用可执行文件的内存，</a:t>
            </a:r>
            <a:r>
              <a:rPr lang="zh-CN" altLang="en-US" b="1">
                <a:sym typeface="+mn-ea"/>
              </a:rPr>
              <a:t>究极浪费。</a:t>
            </a:r>
            <a:endParaRPr lang="zh-CN" altLang="en-US" b="1">
              <a:sym typeface="+mn-ea"/>
            </a:endParaRPr>
          </a:p>
          <a:p>
            <a:endParaRPr lang="zh-CN" altLang="en-US" b="1">
              <a:sym typeface="+mn-ea"/>
            </a:endParaRPr>
          </a:p>
          <a:p>
            <a:r>
              <a:rPr lang="zh-CN" altLang="en-US">
                <a:sym typeface="+mn-ea"/>
              </a:rPr>
              <a:t>所以我们使用</a:t>
            </a:r>
            <a:r>
              <a:rPr lang="en-US" altLang="zh-CN" b="1">
                <a:sym typeface="+mn-ea"/>
              </a:rPr>
              <a:t>bss</a:t>
            </a:r>
            <a:r>
              <a:rPr lang="zh-CN" altLang="en-US" b="1">
                <a:sym typeface="+mn-ea"/>
              </a:rPr>
              <a:t>段</a:t>
            </a:r>
            <a:r>
              <a:rPr lang="zh-CN" altLang="en-US">
                <a:sym typeface="+mn-ea"/>
              </a:rPr>
              <a:t>（.bss不占据实际的磁盘空间，只在段表中记录大小，在符号表中记录符号。当文件加载运行时，才分配空间以及初始化。）</a:t>
            </a:r>
            <a:endParaRPr lang="zh-CN" altLang="en-US">
              <a:sym typeface="+mn-ea"/>
            </a:endParaRPr>
          </a:p>
          <a:p>
            <a:endParaRPr lang="zh-CN" altLang="en-US">
              <a:sym typeface="+mn-ea"/>
            </a:endParaRPr>
          </a:p>
          <a:p>
            <a:endParaRPr lang="zh-CN" altLang="en-US">
              <a:sym typeface="+mn-ea"/>
            </a:endParaRPr>
          </a:p>
          <a:p>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pic>
        <p:nvPicPr>
          <p:cNvPr id="5" name="图片 4"/>
          <p:cNvPicPr>
            <a:picLocks noChangeAspect="1"/>
          </p:cNvPicPr>
          <p:nvPr/>
        </p:nvPicPr>
        <p:blipFill>
          <a:blip r:embed="rId2"/>
          <a:stretch>
            <a:fillRect/>
          </a:stretch>
        </p:blipFill>
        <p:spPr>
          <a:xfrm>
            <a:off x="1442720" y="4603750"/>
            <a:ext cx="1514475" cy="723900"/>
          </a:xfrm>
          <a:prstGeom prst="rect">
            <a:avLst/>
          </a:prstGeom>
        </p:spPr>
      </p:pic>
      <p:pic>
        <p:nvPicPr>
          <p:cNvPr id="6" name="图片 5"/>
          <p:cNvPicPr>
            <a:picLocks noChangeAspect="1"/>
          </p:cNvPicPr>
          <p:nvPr/>
        </p:nvPicPr>
        <p:blipFill>
          <a:blip r:embed="rId3"/>
          <a:stretch>
            <a:fillRect/>
          </a:stretch>
        </p:blipFill>
        <p:spPr>
          <a:xfrm>
            <a:off x="2957195" y="2279650"/>
            <a:ext cx="4791075" cy="3962400"/>
          </a:xfrm>
          <a:prstGeom prst="rect">
            <a:avLst/>
          </a:prstGeom>
        </p:spPr>
      </p:pic>
      <p:pic>
        <p:nvPicPr>
          <p:cNvPr id="7" name="图片 6"/>
          <p:cNvPicPr>
            <a:picLocks noChangeAspect="1"/>
          </p:cNvPicPr>
          <p:nvPr/>
        </p:nvPicPr>
        <p:blipFill>
          <a:blip r:embed="rId4"/>
          <a:stretch>
            <a:fillRect/>
          </a:stretch>
        </p:blipFill>
        <p:spPr>
          <a:xfrm>
            <a:off x="7748270" y="908050"/>
            <a:ext cx="2228850" cy="36480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pic>
        <p:nvPicPr>
          <p:cNvPr id="2" name="图片 1"/>
          <p:cNvPicPr>
            <a:picLocks noChangeAspect="1"/>
          </p:cNvPicPr>
          <p:nvPr/>
        </p:nvPicPr>
        <p:blipFill>
          <a:blip r:embed="rId2"/>
          <a:stretch>
            <a:fillRect/>
          </a:stretch>
        </p:blipFill>
        <p:spPr>
          <a:xfrm>
            <a:off x="1066800" y="2328545"/>
            <a:ext cx="9067800" cy="3343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75335" y="1500505"/>
            <a:ext cx="12877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endParaRPr lang="zh-CN" altLang="en-US">
              <a:solidFill>
                <a:srgbClr val="FF0000"/>
              </a:solidFill>
              <a:sym typeface="+mn-ea"/>
            </a:endParaRPr>
          </a:p>
        </p:txBody>
      </p:sp>
      <p:pic>
        <p:nvPicPr>
          <p:cNvPr id="5" name="图片 4"/>
          <p:cNvPicPr>
            <a:picLocks noChangeAspect="1"/>
          </p:cNvPicPr>
          <p:nvPr/>
        </p:nvPicPr>
        <p:blipFill>
          <a:blip r:embed="rId2"/>
          <a:stretch>
            <a:fillRect/>
          </a:stretch>
        </p:blipFill>
        <p:spPr>
          <a:xfrm>
            <a:off x="892175" y="1956435"/>
            <a:ext cx="7725410" cy="2490470"/>
          </a:xfrm>
          <a:prstGeom prst="rect">
            <a:avLst/>
          </a:prstGeom>
        </p:spPr>
      </p:pic>
      <p:pic>
        <p:nvPicPr>
          <p:cNvPr id="6" name="图片 5"/>
          <p:cNvPicPr>
            <a:picLocks noChangeAspect="1"/>
          </p:cNvPicPr>
          <p:nvPr/>
        </p:nvPicPr>
        <p:blipFill>
          <a:blip r:embed="rId3"/>
          <a:stretch>
            <a:fillRect/>
          </a:stretch>
        </p:blipFill>
        <p:spPr>
          <a:xfrm>
            <a:off x="775335" y="4427855"/>
            <a:ext cx="6972935" cy="2176145"/>
          </a:xfrm>
          <a:prstGeom prst="rect">
            <a:avLst/>
          </a:prstGeom>
        </p:spPr>
      </p:pic>
      <p:pic>
        <p:nvPicPr>
          <p:cNvPr id="8" name="图片 7"/>
          <p:cNvPicPr>
            <a:picLocks noChangeAspect="1"/>
          </p:cNvPicPr>
          <p:nvPr/>
        </p:nvPicPr>
        <p:blipFill>
          <a:blip r:embed="rId4"/>
          <a:stretch>
            <a:fillRect/>
          </a:stretch>
        </p:blipFill>
        <p:spPr>
          <a:xfrm>
            <a:off x="8362950" y="2828925"/>
            <a:ext cx="3009900" cy="2400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3726180" cy="368300"/>
          </a:xfrm>
          <a:prstGeom prst="rect">
            <a:avLst/>
          </a:prstGeom>
          <a:noFill/>
        </p:spPr>
        <p:txBody>
          <a:bodyPr wrap="none" rtlCol="0" anchor="t">
            <a:spAutoFit/>
          </a:bodyPr>
          <a:p>
            <a:r>
              <a:rPr lang="en-US" altLang="zh-CN">
                <a:sym typeface="+mn-ea"/>
              </a:rPr>
              <a:t>2.</a:t>
            </a:r>
            <a:r>
              <a:rPr lang="zh-CN">
                <a:solidFill>
                  <a:srgbClr val="FF0000"/>
                </a:solidFill>
                <a:sym typeface="+mn-ea"/>
              </a:rPr>
              <a:t>小贴士（地址，</a:t>
            </a:r>
            <a:r>
              <a:rPr lang="en-US" altLang="zh-CN">
                <a:solidFill>
                  <a:srgbClr val="FF0000"/>
                </a:solidFill>
                <a:sym typeface="+mn-ea"/>
              </a:rPr>
              <a:t>16</a:t>
            </a:r>
            <a:r>
              <a:rPr lang="zh-CN" altLang="en-US">
                <a:solidFill>
                  <a:srgbClr val="FF0000"/>
                </a:solidFill>
                <a:sym typeface="+mn-ea"/>
              </a:rPr>
              <a:t>进制，</a:t>
            </a:r>
            <a:r>
              <a:rPr lang="en-US" altLang="zh-CN">
                <a:solidFill>
                  <a:srgbClr val="FF0000"/>
                </a:solidFill>
                <a:sym typeface="+mn-ea"/>
              </a:rPr>
              <a:t>2</a:t>
            </a:r>
            <a:r>
              <a:rPr lang="zh-CN" altLang="en-US">
                <a:solidFill>
                  <a:srgbClr val="FF0000"/>
                </a:solidFill>
                <a:sym typeface="+mn-ea"/>
              </a:rPr>
              <a:t>进制</a:t>
            </a:r>
            <a:r>
              <a:rPr lang="zh-CN">
                <a:solidFill>
                  <a:srgbClr val="FF0000"/>
                </a:solidFill>
                <a:sym typeface="+mn-ea"/>
              </a:rPr>
              <a:t>）</a:t>
            </a:r>
            <a:endParaRPr lang="zh-CN">
              <a:solidFill>
                <a:srgbClr val="FF0000"/>
              </a:solidFill>
              <a:sym typeface="+mn-ea"/>
            </a:endParaRPr>
          </a:p>
        </p:txBody>
      </p:sp>
      <p:pic>
        <p:nvPicPr>
          <p:cNvPr id="6" name="图片 5"/>
          <p:cNvPicPr>
            <a:picLocks noChangeAspect="1"/>
          </p:cNvPicPr>
          <p:nvPr/>
        </p:nvPicPr>
        <p:blipFill>
          <a:blip r:embed="rId2"/>
          <a:stretch>
            <a:fillRect/>
          </a:stretch>
        </p:blipFill>
        <p:spPr>
          <a:xfrm>
            <a:off x="408940" y="2004060"/>
            <a:ext cx="11506200" cy="861695"/>
          </a:xfrm>
          <a:prstGeom prst="rect">
            <a:avLst/>
          </a:prstGeom>
        </p:spPr>
      </p:pic>
      <p:sp>
        <p:nvSpPr>
          <p:cNvPr id="7" name="文本框 6"/>
          <p:cNvSpPr txBox="1"/>
          <p:nvPr/>
        </p:nvSpPr>
        <p:spPr>
          <a:xfrm>
            <a:off x="1292860" y="3001010"/>
            <a:ext cx="2202180" cy="368300"/>
          </a:xfrm>
          <a:prstGeom prst="rect">
            <a:avLst/>
          </a:prstGeom>
          <a:noFill/>
        </p:spPr>
        <p:txBody>
          <a:bodyPr wrap="none" rtlCol="0" anchor="t">
            <a:spAutoFit/>
          </a:bodyPr>
          <a:p>
            <a:r>
              <a:rPr lang="en-US" altLang="zh-CN"/>
              <a:t>1.</a:t>
            </a:r>
            <a:r>
              <a:rPr lang="zh-CN" altLang="en-US"/>
              <a:t>表示地址有几位？</a:t>
            </a:r>
            <a:endParaRPr lang="zh-CN" altLang="en-US"/>
          </a:p>
        </p:txBody>
      </p:sp>
      <p:sp>
        <p:nvSpPr>
          <p:cNvPr id="8" name="文本框 7"/>
          <p:cNvSpPr txBox="1"/>
          <p:nvPr/>
        </p:nvSpPr>
        <p:spPr>
          <a:xfrm>
            <a:off x="1292860" y="3504565"/>
            <a:ext cx="1973580" cy="368300"/>
          </a:xfrm>
          <a:prstGeom prst="rect">
            <a:avLst/>
          </a:prstGeom>
          <a:noFill/>
        </p:spPr>
        <p:txBody>
          <a:bodyPr wrap="none" rtlCol="0" anchor="t">
            <a:spAutoFit/>
          </a:bodyPr>
          <a:p>
            <a:r>
              <a:rPr lang="en-US" altLang="zh-CN"/>
              <a:t>2.</a:t>
            </a:r>
            <a:r>
              <a:rPr lang="zh-CN" altLang="en-US"/>
              <a:t>地址代表什么？</a:t>
            </a:r>
            <a:endParaRPr lang="zh-CN" altLang="en-US"/>
          </a:p>
        </p:txBody>
      </p:sp>
      <p:sp>
        <p:nvSpPr>
          <p:cNvPr id="11" name="文本框 10"/>
          <p:cNvSpPr txBox="1"/>
          <p:nvPr/>
        </p:nvSpPr>
        <p:spPr>
          <a:xfrm>
            <a:off x="1292860" y="3961765"/>
            <a:ext cx="2202180" cy="368300"/>
          </a:xfrm>
          <a:prstGeom prst="rect">
            <a:avLst/>
          </a:prstGeom>
          <a:noFill/>
        </p:spPr>
        <p:txBody>
          <a:bodyPr wrap="none" rtlCol="0" anchor="t">
            <a:spAutoFit/>
          </a:bodyPr>
          <a:p>
            <a:r>
              <a:rPr lang="en-US" altLang="zh-CN"/>
              <a:t>3.</a:t>
            </a:r>
            <a:r>
              <a:rPr lang="zh-CN" altLang="en-US"/>
              <a:t>一条指令有几位？</a:t>
            </a:r>
            <a:endParaRPr lang="zh-CN" altLang="en-US"/>
          </a:p>
        </p:txBody>
      </p:sp>
      <p:sp>
        <p:nvSpPr>
          <p:cNvPr id="12" name="文本框 11"/>
          <p:cNvSpPr txBox="1"/>
          <p:nvPr/>
        </p:nvSpPr>
        <p:spPr>
          <a:xfrm>
            <a:off x="1292860" y="4418965"/>
            <a:ext cx="2430780" cy="368300"/>
          </a:xfrm>
          <a:prstGeom prst="rect">
            <a:avLst/>
          </a:prstGeom>
          <a:noFill/>
        </p:spPr>
        <p:txBody>
          <a:bodyPr wrap="none" rtlCol="0" anchor="t">
            <a:spAutoFit/>
          </a:bodyPr>
          <a:p>
            <a:r>
              <a:rPr lang="en-US" altLang="zh-CN"/>
              <a:t>4.</a:t>
            </a:r>
            <a:r>
              <a:rPr lang="zh-CN" altLang="en-US"/>
              <a:t>一个寄存器有几位？</a:t>
            </a:r>
            <a:endParaRPr lang="zh-CN" altLang="en-US"/>
          </a:p>
        </p:txBody>
      </p:sp>
      <p:pic>
        <p:nvPicPr>
          <p:cNvPr id="13" name="图片 12"/>
          <p:cNvPicPr>
            <a:picLocks noChangeAspect="1"/>
          </p:cNvPicPr>
          <p:nvPr/>
        </p:nvPicPr>
        <p:blipFill>
          <a:blip r:embed="rId3"/>
          <a:stretch>
            <a:fillRect/>
          </a:stretch>
        </p:blipFill>
        <p:spPr>
          <a:xfrm>
            <a:off x="7886065" y="3001010"/>
            <a:ext cx="4029075" cy="2886075"/>
          </a:xfrm>
          <a:prstGeom prst="rect">
            <a:avLst/>
          </a:prstGeom>
        </p:spPr>
      </p:pic>
      <p:pic>
        <p:nvPicPr>
          <p:cNvPr id="14" name="图片 13"/>
          <p:cNvPicPr>
            <a:picLocks noChangeAspect="1"/>
          </p:cNvPicPr>
          <p:nvPr/>
        </p:nvPicPr>
        <p:blipFill>
          <a:blip r:embed="rId4"/>
          <a:stretch>
            <a:fillRect/>
          </a:stretch>
        </p:blipFill>
        <p:spPr>
          <a:xfrm>
            <a:off x="1294130" y="4876165"/>
            <a:ext cx="5400675" cy="1581150"/>
          </a:xfrm>
          <a:prstGeom prst="rect">
            <a:avLst/>
          </a:prstGeom>
        </p:spPr>
      </p:pic>
      <p:sp>
        <p:nvSpPr>
          <p:cNvPr id="15" name="文本框 14"/>
          <p:cNvSpPr txBox="1"/>
          <p:nvPr/>
        </p:nvSpPr>
        <p:spPr>
          <a:xfrm>
            <a:off x="3839210" y="3001010"/>
            <a:ext cx="3954780" cy="368300"/>
          </a:xfrm>
          <a:prstGeom prst="rect">
            <a:avLst/>
          </a:prstGeom>
          <a:noFill/>
        </p:spPr>
        <p:txBody>
          <a:bodyPr wrap="none" rtlCol="0" anchor="t">
            <a:spAutoFit/>
          </a:bodyPr>
          <a:p>
            <a:r>
              <a:rPr lang="en-US" altLang="zh-CN"/>
              <a:t>5.1</a:t>
            </a:r>
            <a:r>
              <a:rPr lang="zh-CN" altLang="en-US"/>
              <a:t>个</a:t>
            </a:r>
            <a:r>
              <a:rPr lang="en-US" altLang="zh-CN"/>
              <a:t>16</a:t>
            </a:r>
            <a:r>
              <a:rPr lang="zh-CN" altLang="en-US"/>
              <a:t>进制数要几个二进制数表示？</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354580" cy="368300"/>
          </a:xfrm>
          <a:prstGeom prst="rect">
            <a:avLst/>
          </a:prstGeom>
          <a:noFill/>
        </p:spPr>
        <p:txBody>
          <a:bodyPr wrap="none" rtlCol="0" anchor="t">
            <a:spAutoFit/>
          </a:bodyPr>
          <a:p>
            <a:r>
              <a:rPr lang="en-US" altLang="zh-CN">
                <a:sym typeface="+mn-ea"/>
              </a:rPr>
              <a:t>2.</a:t>
            </a:r>
            <a:r>
              <a:rPr lang="zh-CN" altLang="en-US">
                <a:solidFill>
                  <a:srgbClr val="FF0000"/>
                </a:solidFill>
                <a:sym typeface="+mn-ea"/>
              </a:rPr>
              <a:t>内存映射</a:t>
            </a:r>
            <a:r>
              <a:rPr lang="en-US" altLang="zh-CN">
                <a:solidFill>
                  <a:srgbClr val="FF0000"/>
                </a:solidFill>
                <a:sym typeface="+mn-ea"/>
              </a:rPr>
              <a:t>--</a:t>
            </a:r>
            <a:r>
              <a:rPr lang="zh-CN" altLang="en-US">
                <a:solidFill>
                  <a:srgbClr val="FF0000"/>
                </a:solidFill>
                <a:sym typeface="+mn-ea"/>
              </a:rPr>
              <a:t>位带操作</a:t>
            </a:r>
            <a:endParaRPr lang="zh-CN" altLang="en-US">
              <a:solidFill>
                <a:srgbClr val="FF0000"/>
              </a:solidFill>
              <a:sym typeface="+mn-ea"/>
            </a:endParaRPr>
          </a:p>
        </p:txBody>
      </p:sp>
      <p:pic>
        <p:nvPicPr>
          <p:cNvPr id="2" name="图片 1"/>
          <p:cNvPicPr>
            <a:picLocks noChangeAspect="1"/>
          </p:cNvPicPr>
          <p:nvPr/>
        </p:nvPicPr>
        <p:blipFill>
          <a:blip r:embed="rId2"/>
          <a:stretch>
            <a:fillRect/>
          </a:stretch>
        </p:blipFill>
        <p:spPr>
          <a:xfrm>
            <a:off x="6624320" y="2519045"/>
            <a:ext cx="1514475" cy="723900"/>
          </a:xfrm>
          <a:prstGeom prst="rect">
            <a:avLst/>
          </a:prstGeom>
        </p:spPr>
      </p:pic>
      <p:pic>
        <p:nvPicPr>
          <p:cNvPr id="9" name="图片 8"/>
          <p:cNvPicPr>
            <a:picLocks noChangeAspect="1"/>
          </p:cNvPicPr>
          <p:nvPr/>
        </p:nvPicPr>
        <p:blipFill>
          <a:blip r:embed="rId3"/>
          <a:stretch>
            <a:fillRect/>
          </a:stretch>
        </p:blipFill>
        <p:spPr>
          <a:xfrm>
            <a:off x="6290310" y="3242945"/>
            <a:ext cx="4351020" cy="1057275"/>
          </a:xfrm>
          <a:prstGeom prst="rect">
            <a:avLst/>
          </a:prstGeom>
        </p:spPr>
      </p:pic>
      <p:pic>
        <p:nvPicPr>
          <p:cNvPr id="10" name="图片 9"/>
          <p:cNvPicPr>
            <a:picLocks noChangeAspect="1"/>
          </p:cNvPicPr>
          <p:nvPr/>
        </p:nvPicPr>
        <p:blipFill>
          <a:blip r:embed="rId4"/>
          <a:stretch>
            <a:fillRect/>
          </a:stretch>
        </p:blipFill>
        <p:spPr>
          <a:xfrm>
            <a:off x="896620" y="2199640"/>
            <a:ext cx="5393690" cy="2100580"/>
          </a:xfrm>
          <a:prstGeom prst="rect">
            <a:avLst/>
          </a:prstGeom>
        </p:spPr>
      </p:pic>
      <p:sp>
        <p:nvSpPr>
          <p:cNvPr id="11" name="文本框 10"/>
          <p:cNvSpPr txBox="1"/>
          <p:nvPr/>
        </p:nvSpPr>
        <p:spPr>
          <a:xfrm>
            <a:off x="3705225" y="1454150"/>
            <a:ext cx="8286115" cy="922020"/>
          </a:xfrm>
          <a:prstGeom prst="rect">
            <a:avLst/>
          </a:prstGeom>
          <a:noFill/>
        </p:spPr>
        <p:txBody>
          <a:bodyPr wrap="square" rtlCol="0" anchor="t">
            <a:spAutoFit/>
          </a:bodyPr>
          <a:p>
            <a:r>
              <a:rPr lang="zh-CN" altLang="en-US"/>
              <a:t>位带操作实质上就是为了让STM32拥有</a:t>
            </a:r>
            <a:r>
              <a:rPr lang="zh-CN" altLang="en-US">
                <a:solidFill>
                  <a:srgbClr val="FF0000"/>
                </a:solidFill>
              </a:rPr>
              <a:t>原子性位操作</a:t>
            </a:r>
            <a:r>
              <a:rPr lang="zh-CN" altLang="en-US"/>
              <a:t>的能力</a:t>
            </a:r>
            <a:r>
              <a:rPr lang="en-US" altLang="zh-CN"/>
              <a:t>,位带别名区把每个比特膨胀成一个 32 位的字。当你通过位带别名区访问这些字时，就可以达到访问原始比特的目的。</a:t>
            </a:r>
            <a:endParaRPr lang="en-US" altLang="zh-CN"/>
          </a:p>
        </p:txBody>
      </p:sp>
      <p:sp>
        <p:nvSpPr>
          <p:cNvPr id="13" name="文本框 12"/>
          <p:cNvSpPr txBox="1"/>
          <p:nvPr/>
        </p:nvSpPr>
        <p:spPr>
          <a:xfrm>
            <a:off x="946150" y="4493260"/>
            <a:ext cx="6096000" cy="645160"/>
          </a:xfrm>
          <a:prstGeom prst="rect">
            <a:avLst/>
          </a:prstGeom>
          <a:noFill/>
        </p:spPr>
        <p:txBody>
          <a:bodyPr wrap="square" rtlCol="0" anchor="t">
            <a:spAutoFit/>
          </a:bodyPr>
          <a:p>
            <a:r>
              <a:rPr lang="zh-CN" altLang="en-US"/>
              <a:t>位带别名区将位带区的每一个bit扩展为四字节32bits(即一个字)，所以位带别名区占用空间是位带区的32倍。</a:t>
            </a:r>
            <a:endParaRPr lang="zh-CN" altLang="en-US"/>
          </a:p>
        </p:txBody>
      </p:sp>
      <p:pic>
        <p:nvPicPr>
          <p:cNvPr id="16" name="图片 15"/>
          <p:cNvPicPr>
            <a:picLocks noChangeAspect="1"/>
          </p:cNvPicPr>
          <p:nvPr/>
        </p:nvPicPr>
        <p:blipFill>
          <a:blip r:embed="rId5"/>
          <a:stretch>
            <a:fillRect/>
          </a:stretch>
        </p:blipFill>
        <p:spPr>
          <a:xfrm>
            <a:off x="1852295" y="723900"/>
            <a:ext cx="8486775" cy="5410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2.</a:t>
            </a:r>
            <a:r>
              <a:rPr lang="zh-CN" altLang="en-US">
                <a:solidFill>
                  <a:srgbClr val="FF0000"/>
                </a:solidFill>
                <a:sym typeface="+mn-ea"/>
              </a:rPr>
              <a:t>内存映射</a:t>
            </a:r>
            <a:endParaRPr lang="zh-CN">
              <a:solidFill>
                <a:srgbClr val="FF0000"/>
              </a:solidFill>
              <a:sym typeface="+mn-ea"/>
            </a:endParaRPr>
          </a:p>
        </p:txBody>
      </p:sp>
      <p:pic>
        <p:nvPicPr>
          <p:cNvPr id="2" name="图片 1"/>
          <p:cNvPicPr>
            <a:picLocks noChangeAspect="1"/>
          </p:cNvPicPr>
          <p:nvPr/>
        </p:nvPicPr>
        <p:blipFill>
          <a:blip r:embed="rId2"/>
          <a:stretch>
            <a:fillRect/>
          </a:stretch>
        </p:blipFill>
        <p:spPr>
          <a:xfrm>
            <a:off x="624205" y="3566795"/>
            <a:ext cx="1552575" cy="1228725"/>
          </a:xfrm>
          <a:prstGeom prst="rect">
            <a:avLst/>
          </a:prstGeom>
        </p:spPr>
      </p:pic>
      <p:pic>
        <p:nvPicPr>
          <p:cNvPr id="5" name="图片 4"/>
          <p:cNvPicPr>
            <a:picLocks noChangeAspect="1"/>
          </p:cNvPicPr>
          <p:nvPr/>
        </p:nvPicPr>
        <p:blipFill>
          <a:blip r:embed="rId3"/>
          <a:stretch>
            <a:fillRect/>
          </a:stretch>
        </p:blipFill>
        <p:spPr>
          <a:xfrm>
            <a:off x="3623945" y="1454150"/>
            <a:ext cx="3381375" cy="1019175"/>
          </a:xfrm>
          <a:prstGeom prst="rect">
            <a:avLst/>
          </a:prstGeom>
        </p:spPr>
      </p:pic>
      <p:pic>
        <p:nvPicPr>
          <p:cNvPr id="9" name="图片 8"/>
          <p:cNvPicPr>
            <a:picLocks noChangeAspect="1"/>
          </p:cNvPicPr>
          <p:nvPr/>
        </p:nvPicPr>
        <p:blipFill>
          <a:blip r:embed="rId4"/>
          <a:stretch>
            <a:fillRect/>
          </a:stretch>
        </p:blipFill>
        <p:spPr>
          <a:xfrm>
            <a:off x="2176780" y="1454150"/>
            <a:ext cx="1514475" cy="3543300"/>
          </a:xfrm>
          <a:prstGeom prst="rect">
            <a:avLst/>
          </a:prstGeom>
        </p:spPr>
      </p:pic>
      <p:pic>
        <p:nvPicPr>
          <p:cNvPr id="10" name="图片 9"/>
          <p:cNvPicPr>
            <a:picLocks noChangeAspect="1"/>
          </p:cNvPicPr>
          <p:nvPr/>
        </p:nvPicPr>
        <p:blipFill>
          <a:blip r:embed="rId5"/>
          <a:stretch>
            <a:fillRect/>
          </a:stretch>
        </p:blipFill>
        <p:spPr>
          <a:xfrm>
            <a:off x="4109720" y="2562225"/>
            <a:ext cx="7401560" cy="650240"/>
          </a:xfrm>
          <a:prstGeom prst="rect">
            <a:avLst/>
          </a:prstGeom>
        </p:spPr>
      </p:pic>
      <p:pic>
        <p:nvPicPr>
          <p:cNvPr id="16" name="图片 15"/>
          <p:cNvPicPr>
            <a:picLocks noChangeAspect="1"/>
          </p:cNvPicPr>
          <p:nvPr/>
        </p:nvPicPr>
        <p:blipFill>
          <a:blip r:embed="rId6"/>
          <a:stretch>
            <a:fillRect/>
          </a:stretch>
        </p:blipFill>
        <p:spPr>
          <a:xfrm>
            <a:off x="4109720" y="3301365"/>
            <a:ext cx="5534025" cy="647700"/>
          </a:xfrm>
          <a:prstGeom prst="rect">
            <a:avLst/>
          </a:prstGeom>
        </p:spPr>
      </p:pic>
      <p:pic>
        <p:nvPicPr>
          <p:cNvPr id="17" name="图片 16"/>
          <p:cNvPicPr>
            <a:picLocks noChangeAspect="1"/>
          </p:cNvPicPr>
          <p:nvPr/>
        </p:nvPicPr>
        <p:blipFill>
          <a:blip r:embed="rId7"/>
          <a:stretch>
            <a:fillRect/>
          </a:stretch>
        </p:blipFill>
        <p:spPr>
          <a:xfrm>
            <a:off x="4109720" y="3949065"/>
            <a:ext cx="7781925" cy="1610360"/>
          </a:xfrm>
          <a:prstGeom prst="rect">
            <a:avLst/>
          </a:prstGeom>
        </p:spPr>
      </p:pic>
      <p:sp>
        <p:nvSpPr>
          <p:cNvPr id="18" name="文本框 17"/>
          <p:cNvSpPr txBox="1"/>
          <p:nvPr/>
        </p:nvSpPr>
        <p:spPr>
          <a:xfrm>
            <a:off x="5795645" y="262890"/>
            <a:ext cx="6096000" cy="645160"/>
          </a:xfrm>
          <a:prstGeom prst="rect">
            <a:avLst/>
          </a:prstGeom>
          <a:noFill/>
        </p:spPr>
        <p:txBody>
          <a:bodyPr wrap="square" rtlCol="0" anchor="t">
            <a:spAutoFit/>
          </a:bodyPr>
          <a:p>
            <a:r>
              <a:rPr lang="zh-CN" altLang="en-US"/>
              <a:t>https://blog.csdn.net/qq_45607873/article/details/126216804</a:t>
            </a:r>
            <a:endParaRPr lang="zh-CN" altLang="en-US"/>
          </a:p>
        </p:txBody>
      </p:sp>
      <p:sp>
        <p:nvSpPr>
          <p:cNvPr id="23" name="文本框 22"/>
          <p:cNvSpPr txBox="1"/>
          <p:nvPr/>
        </p:nvSpPr>
        <p:spPr>
          <a:xfrm>
            <a:off x="7415530" y="781050"/>
            <a:ext cx="4095750" cy="922020"/>
          </a:xfrm>
          <a:prstGeom prst="rect">
            <a:avLst/>
          </a:prstGeom>
          <a:noFill/>
        </p:spPr>
        <p:txBody>
          <a:bodyPr wrap="square" rtlCol="0" anchor="t">
            <a:spAutoFit/>
          </a:bodyPr>
          <a:p>
            <a:r>
              <a:rPr lang="zh-CN" altLang="en-US"/>
              <a:t>https://blog.csdn.net/as480133937/article/details/123746123?spm=1001.2014.3001.5502</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5234940" cy="391281"/>
            <a:chOff x="522940" y="516970"/>
            <a:chExt cx="5234940" cy="391281"/>
          </a:xfrm>
        </p:grpSpPr>
        <p:sp>
          <p:nvSpPr>
            <p:cNvPr id="21" name="稻壳儿小白白(http://dwz.cn/Wu2UP)"/>
            <p:cNvSpPr txBox="1">
              <a:spLocks noChangeArrowheads="1"/>
            </p:cNvSpPr>
            <p:nvPr/>
          </p:nvSpPr>
          <p:spPr bwMode="auto">
            <a:xfrm>
              <a:off x="1420195" y="554435"/>
              <a:ext cx="43376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——RobomasterA</a:t>
              </a:r>
              <a:r>
                <a:rPr lang="zh-CN" altLang="en-US" sz="2000">
                  <a:sym typeface="+mn-lt"/>
                </a:rPr>
                <a:t>开发版</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pic>
        <p:nvPicPr>
          <p:cNvPr id="5" name="图片 4"/>
          <p:cNvPicPr>
            <a:picLocks noChangeAspect="1"/>
          </p:cNvPicPr>
          <p:nvPr/>
        </p:nvPicPr>
        <p:blipFill>
          <a:blip r:embed="rId2"/>
          <a:stretch>
            <a:fillRect/>
          </a:stretch>
        </p:blipFill>
        <p:spPr>
          <a:xfrm>
            <a:off x="894715" y="1216025"/>
            <a:ext cx="5120005" cy="4868545"/>
          </a:xfrm>
          <a:prstGeom prst="rect">
            <a:avLst/>
          </a:prstGeom>
        </p:spPr>
      </p:pic>
      <p:pic>
        <p:nvPicPr>
          <p:cNvPr id="6" name="图片 5"/>
          <p:cNvPicPr>
            <a:picLocks noChangeAspect="1"/>
          </p:cNvPicPr>
          <p:nvPr/>
        </p:nvPicPr>
        <p:blipFill>
          <a:blip r:embed="rId3"/>
          <a:stretch>
            <a:fillRect/>
          </a:stretch>
        </p:blipFill>
        <p:spPr>
          <a:xfrm>
            <a:off x="5593080" y="1492250"/>
            <a:ext cx="6255385" cy="3399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598805" y="2071370"/>
            <a:ext cx="8696325" cy="1819275"/>
          </a:xfrm>
          <a:prstGeom prst="rect">
            <a:avLst/>
          </a:prstGeom>
        </p:spPr>
      </p:pic>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2"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2.</a:t>
            </a:r>
            <a:r>
              <a:rPr lang="zh-CN" altLang="en-US">
                <a:solidFill>
                  <a:srgbClr val="FF0000"/>
                </a:solidFill>
                <a:sym typeface="+mn-ea"/>
              </a:rPr>
              <a:t>内存映射</a:t>
            </a:r>
            <a:endParaRPr lang="zh-CN">
              <a:solidFill>
                <a:srgbClr val="FF0000"/>
              </a:solidFill>
              <a:sym typeface="+mn-ea"/>
            </a:endParaRPr>
          </a:p>
        </p:txBody>
      </p:sp>
      <p:pic>
        <p:nvPicPr>
          <p:cNvPr id="7" name="图片 6"/>
          <p:cNvPicPr>
            <a:picLocks noChangeAspect="1"/>
          </p:cNvPicPr>
          <p:nvPr/>
        </p:nvPicPr>
        <p:blipFill>
          <a:blip r:embed="rId3"/>
          <a:stretch>
            <a:fillRect/>
          </a:stretch>
        </p:blipFill>
        <p:spPr>
          <a:xfrm>
            <a:off x="1859280" y="908050"/>
            <a:ext cx="6175375" cy="5524500"/>
          </a:xfrm>
          <a:prstGeom prst="rect">
            <a:avLst/>
          </a:prstGeom>
        </p:spPr>
      </p:pic>
      <p:pic>
        <p:nvPicPr>
          <p:cNvPr id="11" name="图片 10"/>
          <p:cNvPicPr>
            <a:picLocks noChangeAspect="1"/>
          </p:cNvPicPr>
          <p:nvPr/>
        </p:nvPicPr>
        <p:blipFill>
          <a:blip r:embed="rId4"/>
          <a:stretch>
            <a:fillRect/>
          </a:stretch>
        </p:blipFill>
        <p:spPr>
          <a:xfrm>
            <a:off x="2157730" y="1004570"/>
            <a:ext cx="7877175" cy="923925"/>
          </a:xfrm>
          <a:prstGeom prst="rect">
            <a:avLst/>
          </a:prstGeom>
        </p:spPr>
      </p:pic>
      <p:pic>
        <p:nvPicPr>
          <p:cNvPr id="12" name="图片 11"/>
          <p:cNvPicPr>
            <a:picLocks noChangeAspect="1"/>
          </p:cNvPicPr>
          <p:nvPr/>
        </p:nvPicPr>
        <p:blipFill>
          <a:blip r:embed="rId5"/>
          <a:stretch>
            <a:fillRect/>
          </a:stretch>
        </p:blipFill>
        <p:spPr>
          <a:xfrm>
            <a:off x="2576195" y="1928495"/>
            <a:ext cx="6353175" cy="44672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2.</a:t>
            </a:r>
            <a:r>
              <a:rPr lang="zh-CN" altLang="en-US">
                <a:solidFill>
                  <a:srgbClr val="FF0000"/>
                </a:solidFill>
                <a:sym typeface="+mn-ea"/>
              </a:rPr>
              <a:t>内存映射</a:t>
            </a:r>
            <a:endParaRPr lang="zh-CN">
              <a:solidFill>
                <a:srgbClr val="FF0000"/>
              </a:solidFill>
              <a:sym typeface="+mn-ea"/>
            </a:endParaRPr>
          </a:p>
        </p:txBody>
      </p:sp>
      <p:pic>
        <p:nvPicPr>
          <p:cNvPr id="2" name="图片 1"/>
          <p:cNvPicPr>
            <a:picLocks noChangeAspect="1"/>
          </p:cNvPicPr>
          <p:nvPr/>
        </p:nvPicPr>
        <p:blipFill>
          <a:blip r:embed="rId2"/>
          <a:stretch>
            <a:fillRect/>
          </a:stretch>
        </p:blipFill>
        <p:spPr>
          <a:xfrm>
            <a:off x="966470" y="4385945"/>
            <a:ext cx="1609725" cy="923925"/>
          </a:xfrm>
          <a:prstGeom prst="rect">
            <a:avLst/>
          </a:prstGeom>
        </p:spPr>
      </p:pic>
      <p:pic>
        <p:nvPicPr>
          <p:cNvPr id="5" name="图片 4"/>
          <p:cNvPicPr>
            <a:picLocks noChangeAspect="1"/>
          </p:cNvPicPr>
          <p:nvPr/>
        </p:nvPicPr>
        <p:blipFill>
          <a:blip r:embed="rId3"/>
          <a:stretch>
            <a:fillRect/>
          </a:stretch>
        </p:blipFill>
        <p:spPr>
          <a:xfrm>
            <a:off x="3747770" y="1500505"/>
            <a:ext cx="3667125" cy="1524000"/>
          </a:xfrm>
          <a:prstGeom prst="rect">
            <a:avLst/>
          </a:prstGeom>
        </p:spPr>
      </p:pic>
      <p:pic>
        <p:nvPicPr>
          <p:cNvPr id="6" name="图片 5"/>
          <p:cNvPicPr>
            <a:picLocks noChangeAspect="1"/>
          </p:cNvPicPr>
          <p:nvPr/>
        </p:nvPicPr>
        <p:blipFill>
          <a:blip r:embed="rId4"/>
          <a:stretch>
            <a:fillRect/>
          </a:stretch>
        </p:blipFill>
        <p:spPr>
          <a:xfrm>
            <a:off x="2466975" y="2028825"/>
            <a:ext cx="1619250" cy="2914650"/>
          </a:xfrm>
          <a:prstGeom prst="rect">
            <a:avLst/>
          </a:prstGeom>
        </p:spPr>
      </p:pic>
      <p:pic>
        <p:nvPicPr>
          <p:cNvPr id="7" name="图片 6"/>
          <p:cNvPicPr>
            <a:picLocks noChangeAspect="1"/>
          </p:cNvPicPr>
          <p:nvPr/>
        </p:nvPicPr>
        <p:blipFill>
          <a:blip r:embed="rId5"/>
          <a:stretch>
            <a:fillRect/>
          </a:stretch>
        </p:blipFill>
        <p:spPr>
          <a:xfrm>
            <a:off x="8067675" y="4385945"/>
            <a:ext cx="3562350" cy="1276350"/>
          </a:xfrm>
          <a:prstGeom prst="rect">
            <a:avLst/>
          </a:prstGeom>
        </p:spPr>
      </p:pic>
      <p:pic>
        <p:nvPicPr>
          <p:cNvPr id="8" name="图片 7"/>
          <p:cNvPicPr>
            <a:picLocks noChangeAspect="1"/>
          </p:cNvPicPr>
          <p:nvPr/>
        </p:nvPicPr>
        <p:blipFill>
          <a:blip r:embed="rId6"/>
          <a:stretch>
            <a:fillRect/>
          </a:stretch>
        </p:blipFill>
        <p:spPr>
          <a:xfrm>
            <a:off x="4433570" y="4090670"/>
            <a:ext cx="3781425" cy="2390775"/>
          </a:xfrm>
          <a:prstGeom prst="rect">
            <a:avLst/>
          </a:prstGeom>
        </p:spPr>
      </p:pic>
      <p:pic>
        <p:nvPicPr>
          <p:cNvPr id="9" name="图片 8"/>
          <p:cNvPicPr>
            <a:picLocks noChangeAspect="1"/>
          </p:cNvPicPr>
          <p:nvPr/>
        </p:nvPicPr>
        <p:blipFill>
          <a:blip r:embed="rId7"/>
          <a:stretch>
            <a:fillRect/>
          </a:stretch>
        </p:blipFill>
        <p:spPr>
          <a:xfrm>
            <a:off x="6124575" y="3271520"/>
            <a:ext cx="4429125" cy="695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3.</a:t>
            </a:r>
            <a:r>
              <a:rPr lang="zh-CN" altLang="en-US">
                <a:solidFill>
                  <a:srgbClr val="FF0000"/>
                </a:solidFill>
                <a:sym typeface="+mn-ea"/>
              </a:rPr>
              <a:t>总线架构</a:t>
            </a:r>
            <a:endParaRPr lang="zh-CN" altLang="en-US">
              <a:solidFill>
                <a:srgbClr val="FF0000"/>
              </a:solidFill>
              <a:sym typeface="+mn-ea"/>
            </a:endParaRPr>
          </a:p>
        </p:txBody>
      </p:sp>
      <p:pic>
        <p:nvPicPr>
          <p:cNvPr id="10" name="图片 9"/>
          <p:cNvPicPr>
            <a:picLocks noChangeAspect="1"/>
          </p:cNvPicPr>
          <p:nvPr/>
        </p:nvPicPr>
        <p:blipFill>
          <a:blip r:embed="rId2"/>
          <a:stretch>
            <a:fillRect/>
          </a:stretch>
        </p:blipFill>
        <p:spPr>
          <a:xfrm>
            <a:off x="2080895" y="1365250"/>
            <a:ext cx="3827145" cy="4995545"/>
          </a:xfrm>
          <a:prstGeom prst="rect">
            <a:avLst/>
          </a:prstGeom>
        </p:spPr>
      </p:pic>
      <p:pic>
        <p:nvPicPr>
          <p:cNvPr id="11" name="图片 10"/>
          <p:cNvPicPr>
            <a:picLocks noChangeAspect="1"/>
          </p:cNvPicPr>
          <p:nvPr/>
        </p:nvPicPr>
        <p:blipFill>
          <a:blip r:embed="rId3"/>
          <a:stretch>
            <a:fillRect/>
          </a:stretch>
        </p:blipFill>
        <p:spPr>
          <a:xfrm>
            <a:off x="6524625" y="2376805"/>
            <a:ext cx="2305050" cy="1828800"/>
          </a:xfrm>
          <a:prstGeom prst="rect">
            <a:avLst/>
          </a:prstGeom>
        </p:spPr>
      </p:pic>
      <p:sp>
        <p:nvSpPr>
          <p:cNvPr id="12" name="文本框 11"/>
          <p:cNvSpPr txBox="1"/>
          <p:nvPr/>
        </p:nvSpPr>
        <p:spPr>
          <a:xfrm>
            <a:off x="5841365" y="4704715"/>
            <a:ext cx="6096000" cy="1168400"/>
          </a:xfrm>
          <a:prstGeom prst="rect">
            <a:avLst/>
          </a:prstGeom>
          <a:noFill/>
        </p:spPr>
        <p:txBody>
          <a:bodyPr wrap="square" rtlCol="0" anchor="t">
            <a:spAutoFit/>
          </a:bodyPr>
          <a:p>
            <a:r>
              <a:rPr lang="zh-CN" altLang="en-US" sz="1400">
                <a:solidFill>
                  <a:srgbClr val="FF0000"/>
                </a:solidFill>
              </a:rPr>
              <a:t>内核的右边有三个端口，分别是D-BUS、I-BUS、S-BUS，这是内核对其他部件进行通讯的总线。三条总线顾名思义就是数据总线、指令总线和系统总线。这三根总线连接到其后一个梯形，这是stm32f4的32位AHB总线矩阵，AHB——先进高性能总线，简单理解就是主要用于内部互联的高速总线。它使用一个轮询算法来进行主节点间仲裁访问：</a:t>
            </a:r>
            <a:endParaRPr lang="zh-CN" altLang="en-US" sz="1400">
              <a:solidFill>
                <a:srgbClr val="FF0000"/>
              </a:solidFill>
            </a:endParaRPr>
          </a:p>
        </p:txBody>
      </p:sp>
      <p:pic>
        <p:nvPicPr>
          <p:cNvPr id="13" name="图片 12"/>
          <p:cNvPicPr>
            <a:picLocks noChangeAspect="1"/>
          </p:cNvPicPr>
          <p:nvPr/>
        </p:nvPicPr>
        <p:blipFill>
          <a:blip r:embed="rId4"/>
          <a:stretch>
            <a:fillRect/>
          </a:stretch>
        </p:blipFill>
        <p:spPr>
          <a:xfrm>
            <a:off x="10053955" y="861695"/>
            <a:ext cx="1456690" cy="35725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3.</a:t>
            </a:r>
            <a:r>
              <a:rPr lang="zh-CN" altLang="en-US">
                <a:solidFill>
                  <a:srgbClr val="FF0000"/>
                </a:solidFill>
                <a:sym typeface="+mn-ea"/>
              </a:rPr>
              <a:t>总线架构</a:t>
            </a:r>
            <a:endParaRPr lang="zh-CN" altLang="en-US">
              <a:solidFill>
                <a:srgbClr val="FF0000"/>
              </a:solidFill>
              <a:sym typeface="+mn-ea"/>
            </a:endParaRPr>
          </a:p>
        </p:txBody>
      </p:sp>
      <p:pic>
        <p:nvPicPr>
          <p:cNvPr id="2" name="图片 1"/>
          <p:cNvPicPr>
            <a:picLocks noChangeAspect="1"/>
          </p:cNvPicPr>
          <p:nvPr/>
        </p:nvPicPr>
        <p:blipFill>
          <a:blip r:embed="rId2"/>
          <a:stretch>
            <a:fillRect/>
          </a:stretch>
        </p:blipFill>
        <p:spPr>
          <a:xfrm>
            <a:off x="898525" y="2127250"/>
            <a:ext cx="5570220" cy="3163570"/>
          </a:xfrm>
          <a:prstGeom prst="rect">
            <a:avLst/>
          </a:prstGeom>
        </p:spPr>
      </p:pic>
      <p:sp>
        <p:nvSpPr>
          <p:cNvPr id="5" name="文本框 4"/>
          <p:cNvSpPr txBox="1"/>
          <p:nvPr/>
        </p:nvSpPr>
        <p:spPr>
          <a:xfrm>
            <a:off x="7362190" y="354330"/>
            <a:ext cx="3133725" cy="2030095"/>
          </a:xfrm>
          <a:prstGeom prst="rect">
            <a:avLst/>
          </a:prstGeom>
          <a:noFill/>
        </p:spPr>
        <p:txBody>
          <a:bodyPr wrap="square" rtlCol="0" anchor="t">
            <a:spAutoFit/>
          </a:bodyPr>
          <a:p>
            <a:r>
              <a:rPr lang="zh-CN" altLang="en-US" sz="1400"/>
              <a:t>图中上排和侧列显示了总线的主次关系，上排在总线上是主要部件。而侧列则是次要部件。主要部件发起读写，而次要部件往往被动的响应读写。因此可以看到，次要部件往往就是一些存储器和外围的外设总线。总线矩阵为主要部件访问次要部件提供了一种访问机制，即使多个高速外设同时工作，也能实现并发访问和高效操作。</a:t>
            </a:r>
            <a:endParaRPr lang="zh-CN" altLang="en-US" sz="1400"/>
          </a:p>
        </p:txBody>
      </p:sp>
      <p:pic>
        <p:nvPicPr>
          <p:cNvPr id="6" name="图片 5"/>
          <p:cNvPicPr>
            <a:picLocks noChangeAspect="1"/>
          </p:cNvPicPr>
          <p:nvPr/>
        </p:nvPicPr>
        <p:blipFill>
          <a:blip r:embed="rId3"/>
          <a:stretch>
            <a:fillRect/>
          </a:stretch>
        </p:blipFill>
        <p:spPr>
          <a:xfrm>
            <a:off x="8601075" y="2277745"/>
            <a:ext cx="3267075" cy="1495425"/>
          </a:xfrm>
          <a:prstGeom prst="rect">
            <a:avLst/>
          </a:prstGeom>
        </p:spPr>
      </p:pic>
      <p:sp>
        <p:nvSpPr>
          <p:cNvPr id="7" name="文本框 6"/>
          <p:cNvSpPr txBox="1"/>
          <p:nvPr/>
        </p:nvSpPr>
        <p:spPr>
          <a:xfrm>
            <a:off x="6786880" y="2384425"/>
            <a:ext cx="2714625" cy="368300"/>
          </a:xfrm>
          <a:prstGeom prst="rect">
            <a:avLst/>
          </a:prstGeom>
          <a:noFill/>
        </p:spPr>
        <p:txBody>
          <a:bodyPr wrap="square" rtlCol="0" anchor="t">
            <a:spAutoFit/>
          </a:bodyPr>
          <a:p>
            <a:r>
              <a:rPr lang="zh-CN" altLang="en-US" b="1">
                <a:solidFill>
                  <a:srgbClr val="FF0000"/>
                </a:solidFill>
              </a:rPr>
              <a:t>8根总线</a:t>
            </a:r>
            <a:endParaRPr lang="zh-CN" altLang="en-US" b="1">
              <a:solidFill>
                <a:srgbClr val="FF0000"/>
              </a:solidFill>
            </a:endParaRPr>
          </a:p>
        </p:txBody>
      </p:sp>
      <p:pic>
        <p:nvPicPr>
          <p:cNvPr id="8" name="图片 7"/>
          <p:cNvPicPr>
            <a:picLocks noChangeAspect="1"/>
          </p:cNvPicPr>
          <p:nvPr/>
        </p:nvPicPr>
        <p:blipFill>
          <a:blip r:embed="rId4"/>
          <a:stretch>
            <a:fillRect/>
          </a:stretch>
        </p:blipFill>
        <p:spPr>
          <a:xfrm>
            <a:off x="6685280" y="3676015"/>
            <a:ext cx="5039995" cy="2829560"/>
          </a:xfrm>
          <a:prstGeom prst="rect">
            <a:avLst/>
          </a:prstGeom>
        </p:spPr>
      </p:pic>
      <p:sp>
        <p:nvSpPr>
          <p:cNvPr id="9" name="文本框 8"/>
          <p:cNvSpPr txBox="1"/>
          <p:nvPr/>
        </p:nvSpPr>
        <p:spPr>
          <a:xfrm>
            <a:off x="6808470" y="3244850"/>
            <a:ext cx="1452880" cy="368300"/>
          </a:xfrm>
          <a:prstGeom prst="rect">
            <a:avLst/>
          </a:prstGeom>
          <a:noFill/>
        </p:spPr>
        <p:txBody>
          <a:bodyPr wrap="none" rtlCol="0" anchor="t">
            <a:spAutoFit/>
          </a:bodyPr>
          <a:p>
            <a:r>
              <a:rPr lang="en-US" altLang="zh-CN" b="1">
                <a:solidFill>
                  <a:srgbClr val="FF0000"/>
                </a:solidFill>
                <a:sym typeface="+mn-ea"/>
              </a:rPr>
              <a:t>3</a:t>
            </a:r>
            <a:r>
              <a:rPr lang="zh-CN" altLang="en-US" b="1">
                <a:solidFill>
                  <a:srgbClr val="FF0000"/>
                </a:solidFill>
                <a:sym typeface="+mn-ea"/>
              </a:rPr>
              <a:t>片存储空间</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3.</a:t>
            </a:r>
            <a:r>
              <a:rPr lang="zh-CN" altLang="en-US">
                <a:solidFill>
                  <a:srgbClr val="FF0000"/>
                </a:solidFill>
                <a:sym typeface="+mn-ea"/>
              </a:rPr>
              <a:t>总线架构</a:t>
            </a:r>
            <a:endParaRPr lang="zh-CN" altLang="en-US">
              <a:solidFill>
                <a:srgbClr val="FF0000"/>
              </a:solidFill>
              <a:sym typeface="+mn-ea"/>
            </a:endParaRPr>
          </a:p>
        </p:txBody>
      </p:sp>
      <p:pic>
        <p:nvPicPr>
          <p:cNvPr id="8" name="图片 7"/>
          <p:cNvPicPr>
            <a:picLocks noChangeAspect="1"/>
          </p:cNvPicPr>
          <p:nvPr/>
        </p:nvPicPr>
        <p:blipFill>
          <a:blip r:embed="rId2"/>
          <a:stretch>
            <a:fillRect/>
          </a:stretch>
        </p:blipFill>
        <p:spPr>
          <a:xfrm>
            <a:off x="456565" y="1955800"/>
            <a:ext cx="5535295" cy="3711575"/>
          </a:xfrm>
          <a:prstGeom prst="rect">
            <a:avLst/>
          </a:prstGeom>
        </p:spPr>
      </p:pic>
      <p:pic>
        <p:nvPicPr>
          <p:cNvPr id="9" name="图片 8"/>
          <p:cNvPicPr>
            <a:picLocks noChangeAspect="1"/>
          </p:cNvPicPr>
          <p:nvPr/>
        </p:nvPicPr>
        <p:blipFill>
          <a:blip r:embed="rId3"/>
          <a:stretch>
            <a:fillRect/>
          </a:stretch>
        </p:blipFill>
        <p:spPr>
          <a:xfrm>
            <a:off x="6345555" y="2023110"/>
            <a:ext cx="4850765" cy="36442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3.</a:t>
            </a:r>
            <a:r>
              <a:rPr lang="zh-CN" altLang="en-US">
                <a:solidFill>
                  <a:srgbClr val="FF0000"/>
                </a:solidFill>
                <a:sym typeface="+mn-ea"/>
              </a:rPr>
              <a:t>总线架构</a:t>
            </a:r>
            <a:endParaRPr lang="zh-CN" altLang="en-US">
              <a:solidFill>
                <a:srgbClr val="FF0000"/>
              </a:solidFill>
              <a:sym typeface="+mn-ea"/>
            </a:endParaRPr>
          </a:p>
        </p:txBody>
      </p:sp>
      <p:pic>
        <p:nvPicPr>
          <p:cNvPr id="2" name="图片 1"/>
          <p:cNvPicPr>
            <a:picLocks noChangeAspect="1"/>
          </p:cNvPicPr>
          <p:nvPr/>
        </p:nvPicPr>
        <p:blipFill>
          <a:blip r:embed="rId2"/>
          <a:stretch>
            <a:fillRect/>
          </a:stretch>
        </p:blipFill>
        <p:spPr>
          <a:xfrm>
            <a:off x="2762250" y="1671320"/>
            <a:ext cx="6457950" cy="4752975"/>
          </a:xfrm>
          <a:prstGeom prst="rect">
            <a:avLst/>
          </a:prstGeom>
        </p:spPr>
      </p:pic>
      <p:sp>
        <p:nvSpPr>
          <p:cNvPr id="5" name="文本框 4"/>
          <p:cNvSpPr txBox="1"/>
          <p:nvPr/>
        </p:nvSpPr>
        <p:spPr>
          <a:xfrm>
            <a:off x="8258175" y="2382520"/>
            <a:ext cx="3095625" cy="1198880"/>
          </a:xfrm>
          <a:prstGeom prst="rect">
            <a:avLst/>
          </a:prstGeom>
          <a:noFill/>
        </p:spPr>
        <p:txBody>
          <a:bodyPr wrap="square" rtlCol="0" anchor="t">
            <a:spAutoFit/>
          </a:bodyPr>
          <a:p>
            <a:r>
              <a:rPr lang="zh-CN" altLang="en-US"/>
              <a:t>我们通常说的寄存器编程，即读写寄存器都是通过系统总线来完成的，系统总线主要是用来访问外设的寄存器。</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3.</a:t>
            </a:r>
            <a:r>
              <a:rPr lang="zh-CN" altLang="en-US">
                <a:solidFill>
                  <a:srgbClr val="FF0000"/>
                </a:solidFill>
                <a:sym typeface="+mn-ea"/>
              </a:rPr>
              <a:t>总线架构</a:t>
            </a:r>
            <a:endParaRPr lang="zh-CN" altLang="en-US">
              <a:solidFill>
                <a:srgbClr val="FF0000"/>
              </a:solidFill>
              <a:sym typeface="+mn-ea"/>
            </a:endParaRPr>
          </a:p>
        </p:txBody>
      </p:sp>
      <p:pic>
        <p:nvPicPr>
          <p:cNvPr id="5" name="图片 4"/>
          <p:cNvPicPr>
            <a:picLocks noChangeAspect="1"/>
          </p:cNvPicPr>
          <p:nvPr/>
        </p:nvPicPr>
        <p:blipFill>
          <a:blip r:embed="rId2"/>
          <a:stretch>
            <a:fillRect/>
          </a:stretch>
        </p:blipFill>
        <p:spPr>
          <a:xfrm>
            <a:off x="523240" y="2258060"/>
            <a:ext cx="4676775" cy="3228340"/>
          </a:xfrm>
          <a:prstGeom prst="rect">
            <a:avLst/>
          </a:prstGeom>
        </p:spPr>
      </p:pic>
      <p:pic>
        <p:nvPicPr>
          <p:cNvPr id="6" name="图片 5"/>
          <p:cNvPicPr>
            <a:picLocks noChangeAspect="1"/>
          </p:cNvPicPr>
          <p:nvPr/>
        </p:nvPicPr>
        <p:blipFill>
          <a:blip r:embed="rId3"/>
          <a:stretch>
            <a:fillRect/>
          </a:stretch>
        </p:blipFill>
        <p:spPr>
          <a:xfrm>
            <a:off x="5638800" y="2083435"/>
            <a:ext cx="5109210" cy="35769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3.</a:t>
            </a:r>
            <a:r>
              <a:rPr lang="zh-CN" altLang="en-US">
                <a:solidFill>
                  <a:srgbClr val="FF0000"/>
                </a:solidFill>
                <a:sym typeface="+mn-ea"/>
              </a:rPr>
              <a:t>总线架构</a:t>
            </a:r>
            <a:endParaRPr lang="zh-CN" altLang="en-US">
              <a:solidFill>
                <a:srgbClr val="FF0000"/>
              </a:solidFill>
              <a:sym typeface="+mn-ea"/>
            </a:endParaRPr>
          </a:p>
        </p:txBody>
      </p:sp>
      <p:pic>
        <p:nvPicPr>
          <p:cNvPr id="2" name="图片 1"/>
          <p:cNvPicPr>
            <a:picLocks noChangeAspect="1"/>
          </p:cNvPicPr>
          <p:nvPr/>
        </p:nvPicPr>
        <p:blipFill>
          <a:blip r:embed="rId2"/>
          <a:stretch>
            <a:fillRect/>
          </a:stretch>
        </p:blipFill>
        <p:spPr>
          <a:xfrm>
            <a:off x="756285" y="2352040"/>
            <a:ext cx="7078980" cy="1511300"/>
          </a:xfrm>
          <a:prstGeom prst="rect">
            <a:avLst/>
          </a:prstGeom>
        </p:spPr>
      </p:pic>
      <p:pic>
        <p:nvPicPr>
          <p:cNvPr id="7" name="图片 6"/>
          <p:cNvPicPr>
            <a:picLocks noChangeAspect="1"/>
          </p:cNvPicPr>
          <p:nvPr/>
        </p:nvPicPr>
        <p:blipFill>
          <a:blip r:embed="rId3"/>
          <a:stretch>
            <a:fillRect/>
          </a:stretch>
        </p:blipFill>
        <p:spPr>
          <a:xfrm>
            <a:off x="756285" y="4194810"/>
            <a:ext cx="7296150" cy="339090"/>
          </a:xfrm>
          <a:prstGeom prst="rect">
            <a:avLst/>
          </a:prstGeom>
        </p:spPr>
      </p:pic>
      <p:pic>
        <p:nvPicPr>
          <p:cNvPr id="8" name="图片 7"/>
          <p:cNvPicPr>
            <a:picLocks noChangeAspect="1"/>
          </p:cNvPicPr>
          <p:nvPr/>
        </p:nvPicPr>
        <p:blipFill>
          <a:blip r:embed="rId4"/>
          <a:stretch>
            <a:fillRect/>
          </a:stretch>
        </p:blipFill>
        <p:spPr>
          <a:xfrm>
            <a:off x="8963660" y="1424305"/>
            <a:ext cx="2556510" cy="2439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3.</a:t>
            </a:r>
            <a:r>
              <a:rPr lang="zh-CN" altLang="en-US">
                <a:solidFill>
                  <a:srgbClr val="FF0000"/>
                </a:solidFill>
                <a:sym typeface="+mn-ea"/>
              </a:rPr>
              <a:t>总线架构</a:t>
            </a:r>
            <a:endParaRPr lang="zh-CN" altLang="en-US">
              <a:solidFill>
                <a:srgbClr val="FF0000"/>
              </a:solidFill>
              <a:sym typeface="+mn-ea"/>
            </a:endParaRPr>
          </a:p>
        </p:txBody>
      </p:sp>
      <p:pic>
        <p:nvPicPr>
          <p:cNvPr id="5" name="图片 4"/>
          <p:cNvPicPr>
            <a:picLocks noChangeAspect="1"/>
          </p:cNvPicPr>
          <p:nvPr/>
        </p:nvPicPr>
        <p:blipFill>
          <a:blip r:embed="rId2"/>
          <a:stretch>
            <a:fillRect/>
          </a:stretch>
        </p:blipFill>
        <p:spPr>
          <a:xfrm>
            <a:off x="523240" y="2167255"/>
            <a:ext cx="4855845" cy="4154805"/>
          </a:xfrm>
          <a:prstGeom prst="rect">
            <a:avLst/>
          </a:prstGeom>
        </p:spPr>
      </p:pic>
      <p:pic>
        <p:nvPicPr>
          <p:cNvPr id="6" name="图片 5"/>
          <p:cNvPicPr>
            <a:picLocks noChangeAspect="1"/>
          </p:cNvPicPr>
          <p:nvPr/>
        </p:nvPicPr>
        <p:blipFill>
          <a:blip r:embed="rId3"/>
          <a:stretch>
            <a:fillRect/>
          </a:stretch>
        </p:blipFill>
        <p:spPr>
          <a:xfrm>
            <a:off x="5768975" y="2270125"/>
            <a:ext cx="5627370" cy="3973195"/>
          </a:xfrm>
          <a:prstGeom prst="rect">
            <a:avLst/>
          </a:prstGeom>
        </p:spPr>
      </p:pic>
      <p:pic>
        <p:nvPicPr>
          <p:cNvPr id="9" name="图片 8"/>
          <p:cNvPicPr>
            <a:picLocks noChangeAspect="1"/>
          </p:cNvPicPr>
          <p:nvPr/>
        </p:nvPicPr>
        <p:blipFill>
          <a:blip r:embed="rId4"/>
          <a:stretch>
            <a:fillRect/>
          </a:stretch>
        </p:blipFill>
        <p:spPr>
          <a:xfrm>
            <a:off x="6920230" y="1322070"/>
            <a:ext cx="4934585" cy="9480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1287780" cy="368300"/>
          </a:xfrm>
          <a:prstGeom prst="rect">
            <a:avLst/>
          </a:prstGeom>
          <a:noFill/>
        </p:spPr>
        <p:txBody>
          <a:bodyPr wrap="none" rtlCol="0" anchor="t">
            <a:spAutoFit/>
          </a:bodyPr>
          <a:p>
            <a:pPr algn="l"/>
            <a:r>
              <a:rPr lang="en-US" altLang="zh-CN">
                <a:sym typeface="+mn-ea"/>
              </a:rPr>
              <a:t>3.</a:t>
            </a:r>
            <a:r>
              <a:rPr lang="zh-CN" altLang="en-US">
                <a:solidFill>
                  <a:srgbClr val="FF0000"/>
                </a:solidFill>
                <a:sym typeface="+mn-ea"/>
              </a:rPr>
              <a:t>总线架构</a:t>
            </a:r>
            <a:endParaRPr lang="zh-CN" altLang="en-US">
              <a:solidFill>
                <a:srgbClr val="FF0000"/>
              </a:solidFill>
              <a:sym typeface="+mn-ea"/>
            </a:endParaRPr>
          </a:p>
        </p:txBody>
      </p:sp>
      <p:pic>
        <p:nvPicPr>
          <p:cNvPr id="2" name="图片 1"/>
          <p:cNvPicPr>
            <a:picLocks noChangeAspect="1"/>
          </p:cNvPicPr>
          <p:nvPr/>
        </p:nvPicPr>
        <p:blipFill>
          <a:blip r:embed="rId2"/>
          <a:stretch>
            <a:fillRect/>
          </a:stretch>
        </p:blipFill>
        <p:spPr>
          <a:xfrm>
            <a:off x="756285" y="2249805"/>
            <a:ext cx="5723255" cy="4037330"/>
          </a:xfrm>
          <a:prstGeom prst="rect">
            <a:avLst/>
          </a:prstGeom>
        </p:spPr>
      </p:pic>
      <p:pic>
        <p:nvPicPr>
          <p:cNvPr id="7" name="图片 6"/>
          <p:cNvPicPr>
            <a:picLocks noChangeAspect="1"/>
          </p:cNvPicPr>
          <p:nvPr/>
        </p:nvPicPr>
        <p:blipFill>
          <a:blip r:embed="rId3"/>
          <a:stretch>
            <a:fillRect/>
          </a:stretch>
        </p:blipFill>
        <p:spPr>
          <a:xfrm>
            <a:off x="6128385" y="3488690"/>
            <a:ext cx="5728970" cy="753745"/>
          </a:xfrm>
          <a:prstGeom prst="rect">
            <a:avLst/>
          </a:prstGeom>
        </p:spPr>
      </p:pic>
      <p:pic>
        <p:nvPicPr>
          <p:cNvPr id="8" name="图片 7"/>
          <p:cNvPicPr>
            <a:picLocks noChangeAspect="1"/>
          </p:cNvPicPr>
          <p:nvPr/>
        </p:nvPicPr>
        <p:blipFill>
          <a:blip r:embed="rId4"/>
          <a:stretch>
            <a:fillRect/>
          </a:stretch>
        </p:blipFill>
        <p:spPr>
          <a:xfrm>
            <a:off x="6128385" y="1868805"/>
            <a:ext cx="5277485" cy="11163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5234940" cy="391281"/>
            <a:chOff x="522940" y="516970"/>
            <a:chExt cx="5234940" cy="391281"/>
          </a:xfrm>
        </p:grpSpPr>
        <p:sp>
          <p:nvSpPr>
            <p:cNvPr id="21" name="稻壳儿小白白(http://dwz.cn/Wu2UP)"/>
            <p:cNvSpPr txBox="1">
              <a:spLocks noChangeArrowheads="1"/>
            </p:cNvSpPr>
            <p:nvPr/>
          </p:nvSpPr>
          <p:spPr bwMode="auto">
            <a:xfrm>
              <a:off x="1420195" y="554435"/>
              <a:ext cx="43376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——RobomasterA</a:t>
              </a:r>
              <a:r>
                <a:rPr lang="zh-CN" altLang="en-US" sz="2000">
                  <a:sym typeface="+mn-lt"/>
                </a:rPr>
                <a:t>开发版</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pic>
        <p:nvPicPr>
          <p:cNvPr id="2" name="图片 1"/>
          <p:cNvPicPr>
            <a:picLocks noChangeAspect="1"/>
          </p:cNvPicPr>
          <p:nvPr/>
        </p:nvPicPr>
        <p:blipFill>
          <a:blip r:embed="rId2"/>
          <a:stretch>
            <a:fillRect/>
          </a:stretch>
        </p:blipFill>
        <p:spPr>
          <a:xfrm>
            <a:off x="711200" y="1379855"/>
            <a:ext cx="3274695" cy="4827270"/>
          </a:xfrm>
          <a:prstGeom prst="rect">
            <a:avLst/>
          </a:prstGeom>
        </p:spPr>
      </p:pic>
      <p:pic>
        <p:nvPicPr>
          <p:cNvPr id="3" name="图片 2"/>
          <p:cNvPicPr>
            <a:picLocks noChangeAspect="1"/>
          </p:cNvPicPr>
          <p:nvPr/>
        </p:nvPicPr>
        <p:blipFill>
          <a:blip r:embed="rId3"/>
          <a:stretch>
            <a:fillRect/>
          </a:stretch>
        </p:blipFill>
        <p:spPr>
          <a:xfrm>
            <a:off x="6132830" y="554355"/>
            <a:ext cx="4518025" cy="6028690"/>
          </a:xfrm>
          <a:prstGeom prst="rect">
            <a:avLst/>
          </a:prstGeom>
        </p:spPr>
      </p:pic>
      <p:pic>
        <p:nvPicPr>
          <p:cNvPr id="4" name="图片 3"/>
          <p:cNvPicPr>
            <a:picLocks noChangeAspect="1"/>
          </p:cNvPicPr>
          <p:nvPr/>
        </p:nvPicPr>
        <p:blipFill>
          <a:blip r:embed="rId4"/>
          <a:stretch>
            <a:fillRect/>
          </a:stretch>
        </p:blipFill>
        <p:spPr>
          <a:xfrm>
            <a:off x="3023870" y="1358900"/>
            <a:ext cx="5705475" cy="441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1010920" y="2004060"/>
            <a:ext cx="716280" cy="368300"/>
          </a:xfrm>
          <a:prstGeom prst="rect">
            <a:avLst/>
          </a:prstGeom>
          <a:noFill/>
        </p:spPr>
        <p:txBody>
          <a:bodyPr wrap="none" rtlCol="0" anchor="t">
            <a:spAutoFit/>
          </a:bodyPr>
          <a:p>
            <a:r>
              <a:rPr lang="en-US" altLang="zh-CN">
                <a:solidFill>
                  <a:schemeClr val="tx1"/>
                </a:solidFill>
                <a:sym typeface="+mn-ea"/>
              </a:rPr>
              <a:t>1.keil</a:t>
            </a:r>
            <a:endParaRPr lang="en-US" altLang="zh-CN">
              <a:solidFill>
                <a:schemeClr val="tx1"/>
              </a:solidFill>
              <a:sym typeface="+mn-ea"/>
            </a:endParaRPr>
          </a:p>
        </p:txBody>
      </p:sp>
      <p:pic>
        <p:nvPicPr>
          <p:cNvPr id="5" name="图片 4"/>
          <p:cNvPicPr>
            <a:picLocks noChangeAspect="1"/>
          </p:cNvPicPr>
          <p:nvPr/>
        </p:nvPicPr>
        <p:blipFill>
          <a:blip r:embed="rId2"/>
          <a:stretch>
            <a:fillRect/>
          </a:stretch>
        </p:blipFill>
        <p:spPr>
          <a:xfrm>
            <a:off x="852170" y="2404745"/>
            <a:ext cx="1457325" cy="1419225"/>
          </a:xfrm>
          <a:prstGeom prst="rect">
            <a:avLst/>
          </a:prstGeom>
        </p:spPr>
      </p:pic>
      <p:pic>
        <p:nvPicPr>
          <p:cNvPr id="6" name="图片 5"/>
          <p:cNvPicPr>
            <a:picLocks noChangeAspect="1"/>
          </p:cNvPicPr>
          <p:nvPr/>
        </p:nvPicPr>
        <p:blipFill>
          <a:blip r:embed="rId3"/>
          <a:stretch>
            <a:fillRect/>
          </a:stretch>
        </p:blipFill>
        <p:spPr>
          <a:xfrm>
            <a:off x="4472940" y="1700530"/>
            <a:ext cx="5622925" cy="2609215"/>
          </a:xfrm>
          <a:prstGeom prst="rect">
            <a:avLst/>
          </a:prstGeom>
        </p:spPr>
      </p:pic>
      <p:sp>
        <p:nvSpPr>
          <p:cNvPr id="7" name="文本框 6"/>
          <p:cNvSpPr txBox="1"/>
          <p:nvPr/>
        </p:nvSpPr>
        <p:spPr>
          <a:xfrm>
            <a:off x="3265170" y="1868805"/>
            <a:ext cx="2654935" cy="275590"/>
          </a:xfrm>
          <a:prstGeom prst="rect">
            <a:avLst/>
          </a:prstGeom>
          <a:noFill/>
        </p:spPr>
        <p:txBody>
          <a:bodyPr wrap="none" rtlCol="0" anchor="t">
            <a:spAutoFit/>
          </a:bodyPr>
          <a:p>
            <a:r>
              <a:rPr lang="zh-CN" altLang="en-US" sz="1200">
                <a:solidFill>
                  <a:srgbClr val="FF0000"/>
                </a:solidFill>
              </a:rPr>
              <a:t>我写的和</a:t>
            </a:r>
            <a:r>
              <a:rPr lang="en-US" altLang="zh-CN" sz="1200">
                <a:solidFill>
                  <a:srgbClr val="FF0000"/>
                </a:solidFill>
              </a:rPr>
              <a:t>STM32</a:t>
            </a:r>
            <a:r>
              <a:rPr lang="zh-CN" altLang="en-US" sz="1200">
                <a:solidFill>
                  <a:srgbClr val="FF0000"/>
                </a:solidFill>
              </a:rPr>
              <a:t>公司帮我写的（库）</a:t>
            </a:r>
            <a:endParaRPr lang="zh-CN" altLang="en-US" sz="1200">
              <a:solidFill>
                <a:srgbClr val="FF0000"/>
              </a:solidFill>
            </a:endParaRPr>
          </a:p>
        </p:txBody>
      </p:sp>
      <p:sp>
        <p:nvSpPr>
          <p:cNvPr id="8" name="文本框 7"/>
          <p:cNvSpPr txBox="1"/>
          <p:nvPr/>
        </p:nvSpPr>
        <p:spPr>
          <a:xfrm>
            <a:off x="4319270" y="3548380"/>
            <a:ext cx="953135" cy="275590"/>
          </a:xfrm>
          <a:prstGeom prst="rect">
            <a:avLst/>
          </a:prstGeom>
          <a:noFill/>
        </p:spPr>
        <p:txBody>
          <a:bodyPr wrap="none" rtlCol="0" anchor="t">
            <a:spAutoFit/>
          </a:bodyPr>
          <a:p>
            <a:pPr algn="l">
              <a:buClrTx/>
              <a:buSzTx/>
              <a:buFontTx/>
            </a:pPr>
            <a:r>
              <a:rPr lang="zh-CN" altLang="en-US" sz="1200">
                <a:solidFill>
                  <a:srgbClr val="FF0000"/>
                </a:solidFill>
              </a:rPr>
              <a:t>startup文件</a:t>
            </a:r>
            <a:endParaRPr lang="zh-CN" altLang="en-US" sz="1200">
              <a:solidFill>
                <a:srgbClr val="FF0000"/>
              </a:solidFill>
            </a:endParaRPr>
          </a:p>
        </p:txBody>
      </p:sp>
      <p:pic>
        <p:nvPicPr>
          <p:cNvPr id="9" name="图片 8"/>
          <p:cNvPicPr>
            <a:picLocks noChangeAspect="1"/>
          </p:cNvPicPr>
          <p:nvPr/>
        </p:nvPicPr>
        <p:blipFill>
          <a:blip r:embed="rId4"/>
          <a:stretch>
            <a:fillRect/>
          </a:stretch>
        </p:blipFill>
        <p:spPr>
          <a:xfrm>
            <a:off x="364490" y="4645025"/>
            <a:ext cx="4224020" cy="1247140"/>
          </a:xfrm>
          <a:prstGeom prst="rect">
            <a:avLst/>
          </a:prstGeom>
        </p:spPr>
      </p:pic>
      <p:pic>
        <p:nvPicPr>
          <p:cNvPr id="10" name="图片 9"/>
          <p:cNvPicPr>
            <a:picLocks noChangeAspect="1"/>
          </p:cNvPicPr>
          <p:nvPr/>
        </p:nvPicPr>
        <p:blipFill>
          <a:blip r:embed="rId5"/>
          <a:stretch>
            <a:fillRect/>
          </a:stretch>
        </p:blipFill>
        <p:spPr>
          <a:xfrm>
            <a:off x="4319270" y="4309745"/>
            <a:ext cx="5671185" cy="655320"/>
          </a:xfrm>
          <a:prstGeom prst="rect">
            <a:avLst/>
          </a:prstGeom>
        </p:spPr>
      </p:pic>
      <p:sp>
        <p:nvSpPr>
          <p:cNvPr id="11" name="文本框 10"/>
          <p:cNvSpPr txBox="1"/>
          <p:nvPr/>
        </p:nvSpPr>
        <p:spPr>
          <a:xfrm>
            <a:off x="4399280" y="5096510"/>
            <a:ext cx="6096000" cy="460375"/>
          </a:xfrm>
          <a:prstGeom prst="rect">
            <a:avLst/>
          </a:prstGeom>
          <a:noFill/>
        </p:spPr>
        <p:txBody>
          <a:bodyPr wrap="square" rtlCol="0" anchor="t">
            <a:spAutoFit/>
          </a:bodyPr>
          <a:p>
            <a:r>
              <a:rPr lang="zh-CN" altLang="en-US" sz="1200" b="1"/>
              <a:t>.axf文件</a:t>
            </a:r>
            <a:r>
              <a:rPr lang="zh-CN" altLang="en-US" sz="1200"/>
              <a:t> -- axf文件是编译默认生成的文件，不仅包含二进制代码数据，而且还包含着调试信息，在MDK里进行debug调试用的就是这个文件。</a:t>
            </a:r>
            <a:endParaRPr lang="zh-CN" altLang="en-US" sz="1200"/>
          </a:p>
        </p:txBody>
      </p:sp>
      <p:sp>
        <p:nvSpPr>
          <p:cNvPr id="13" name="文本框 12"/>
          <p:cNvSpPr txBox="1"/>
          <p:nvPr/>
        </p:nvSpPr>
        <p:spPr>
          <a:xfrm>
            <a:off x="4399280" y="5688330"/>
            <a:ext cx="6096000" cy="460375"/>
          </a:xfrm>
          <a:prstGeom prst="rect">
            <a:avLst/>
          </a:prstGeom>
          <a:noFill/>
        </p:spPr>
        <p:txBody>
          <a:bodyPr wrap="square" rtlCol="0" anchor="t">
            <a:spAutoFit/>
          </a:bodyPr>
          <a:p>
            <a:r>
              <a:rPr lang="zh-CN" altLang="en-US" sz="1200" b="1"/>
              <a:t>.hex文件</a:t>
            </a:r>
            <a:r>
              <a:rPr lang="zh-CN" altLang="en-US" sz="1200"/>
              <a:t> -- hex 文件是一种使用十六进制符号表示的代码记录， 记录了代码应该存储到FLASH 的哪个地址和二进制代码数据。</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pic>
        <p:nvPicPr>
          <p:cNvPr id="6" name="图片 5"/>
          <p:cNvPicPr>
            <a:picLocks noChangeAspect="1"/>
          </p:cNvPicPr>
          <p:nvPr/>
        </p:nvPicPr>
        <p:blipFill>
          <a:blip r:embed="rId2"/>
          <a:stretch>
            <a:fillRect/>
          </a:stretch>
        </p:blipFill>
        <p:spPr>
          <a:xfrm>
            <a:off x="756285" y="2360295"/>
            <a:ext cx="4347210" cy="3475355"/>
          </a:xfrm>
          <a:prstGeom prst="rect">
            <a:avLst/>
          </a:prstGeom>
        </p:spPr>
      </p:pic>
      <p:sp>
        <p:nvSpPr>
          <p:cNvPr id="9" name="文本框 8"/>
          <p:cNvSpPr txBox="1"/>
          <p:nvPr/>
        </p:nvSpPr>
        <p:spPr>
          <a:xfrm>
            <a:off x="5435600" y="1500505"/>
            <a:ext cx="6096000" cy="737235"/>
          </a:xfrm>
          <a:prstGeom prst="rect">
            <a:avLst/>
          </a:prstGeom>
          <a:noFill/>
        </p:spPr>
        <p:txBody>
          <a:bodyPr wrap="square" rtlCol="0" anchor="t">
            <a:spAutoFit/>
          </a:bodyPr>
          <a:p>
            <a:r>
              <a:rPr lang="zh-CN" altLang="en-US" sz="1400"/>
              <a:t>我们说，</a:t>
            </a:r>
            <a:r>
              <a:rPr lang="zh-CN" altLang="en-US" sz="1400">
                <a:solidFill>
                  <a:srgbClr val="FF0000"/>
                </a:solidFill>
              </a:rPr>
              <a:t>单片机程序基本都是从0地址出开始运行的</a:t>
            </a:r>
            <a:r>
              <a:rPr lang="zh-CN" altLang="en-US" sz="1400"/>
              <a:t>，F429的0x00000000-0x001FFFFF地址映射了到什么存储器上，那么就从该存储器上读取指令，开始运行。</a:t>
            </a:r>
            <a:endParaRPr lang="zh-CN" altLang="en-US" sz="1400"/>
          </a:p>
        </p:txBody>
      </p:sp>
      <p:sp>
        <p:nvSpPr>
          <p:cNvPr id="10" name="文本框 9"/>
          <p:cNvSpPr txBox="1"/>
          <p:nvPr/>
        </p:nvSpPr>
        <p:spPr>
          <a:xfrm>
            <a:off x="5435600" y="2237740"/>
            <a:ext cx="6096000" cy="521970"/>
          </a:xfrm>
          <a:prstGeom prst="rect">
            <a:avLst/>
          </a:prstGeom>
          <a:noFill/>
        </p:spPr>
        <p:txBody>
          <a:bodyPr wrap="square" rtlCol="0" anchor="t">
            <a:spAutoFit/>
          </a:bodyPr>
          <a:p>
            <a:r>
              <a:rPr lang="zh-CN" altLang="en-US" sz="1400"/>
              <a:t>至于说0x00000000-0x001FFFFF到底映射在了什么存储器上，这个要看F429 芯片</a:t>
            </a:r>
            <a:r>
              <a:rPr lang="zh-CN" altLang="en-US" sz="1400">
                <a:solidFill>
                  <a:srgbClr val="FF0000"/>
                </a:solidFill>
              </a:rPr>
              <a:t> BOOT1、BOOT0</a:t>
            </a:r>
            <a:r>
              <a:rPr lang="zh-CN" altLang="en-US" sz="1400"/>
              <a:t>这两个引脚的电平值。</a:t>
            </a:r>
            <a:endParaRPr lang="zh-CN" altLang="en-US" sz="1400"/>
          </a:p>
        </p:txBody>
      </p:sp>
      <p:sp>
        <p:nvSpPr>
          <p:cNvPr id="11" name="文本框 10"/>
          <p:cNvSpPr txBox="1"/>
          <p:nvPr/>
        </p:nvSpPr>
        <p:spPr>
          <a:xfrm>
            <a:off x="4886960" y="4740910"/>
            <a:ext cx="6096000" cy="306705"/>
          </a:xfrm>
          <a:prstGeom prst="rect">
            <a:avLst/>
          </a:prstGeom>
          <a:noFill/>
        </p:spPr>
        <p:txBody>
          <a:bodyPr wrap="square" rtlCol="0" anchor="t">
            <a:spAutoFit/>
          </a:bodyPr>
          <a:p>
            <a:r>
              <a:rPr lang="zh-CN" altLang="en-US" sz="1400">
                <a:solidFill>
                  <a:srgbClr val="FF0000"/>
                </a:solidFill>
              </a:rPr>
              <a:t>主存储块(主Flash)</a:t>
            </a:r>
            <a:r>
              <a:rPr lang="zh-CN" altLang="en-US" sz="1400"/>
              <a:t>用于存储程序，我们序一般存储在这里。</a:t>
            </a:r>
            <a:endParaRPr lang="zh-CN" altLang="en-US" sz="1400"/>
          </a:p>
        </p:txBody>
      </p:sp>
      <p:sp>
        <p:nvSpPr>
          <p:cNvPr id="12" name="文本框 11"/>
          <p:cNvSpPr txBox="1"/>
          <p:nvPr/>
        </p:nvSpPr>
        <p:spPr>
          <a:xfrm>
            <a:off x="4693285" y="3274060"/>
            <a:ext cx="6096000" cy="798830"/>
          </a:xfrm>
          <a:prstGeom prst="rect">
            <a:avLst/>
          </a:prstGeom>
          <a:noFill/>
        </p:spPr>
        <p:txBody>
          <a:bodyPr wrap="square" rtlCol="0" anchor="t">
            <a:spAutoFit/>
          </a:bodyPr>
          <a:p>
            <a:r>
              <a:rPr lang="zh-CN" altLang="en-US" sz="1400">
                <a:solidFill>
                  <a:srgbClr val="FF0000"/>
                </a:solidFill>
              </a:rPr>
              <a:t>系统存储器(系统FLASH)</a:t>
            </a:r>
            <a:r>
              <a:rPr lang="zh-CN" altLang="en-US" sz="1400"/>
              <a:t>存储用于存放在系统存储器自举模式下的启动程序(BootLoader)，当使用ISP方式加载程序时，就是由这个程序执行。这个区域由芯片厂写入BootLoader，然后锁死，用户是无法改变这个区</a:t>
            </a:r>
            <a:r>
              <a:rPr lang="zh-CN" altLang="en-US"/>
              <a:t>域的。</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pic>
        <p:nvPicPr>
          <p:cNvPr id="2" name="图片 1"/>
          <p:cNvPicPr>
            <a:picLocks noChangeAspect="1"/>
          </p:cNvPicPr>
          <p:nvPr/>
        </p:nvPicPr>
        <p:blipFill>
          <a:blip r:embed="rId2"/>
          <a:stretch>
            <a:fillRect/>
          </a:stretch>
        </p:blipFill>
        <p:spPr>
          <a:xfrm>
            <a:off x="756285" y="2004060"/>
            <a:ext cx="8903335" cy="2529840"/>
          </a:xfrm>
          <a:prstGeom prst="rect">
            <a:avLst/>
          </a:prstGeom>
        </p:spPr>
      </p:pic>
      <p:sp>
        <p:nvSpPr>
          <p:cNvPr id="5" name="文本框 4"/>
          <p:cNvSpPr txBox="1"/>
          <p:nvPr/>
        </p:nvSpPr>
        <p:spPr>
          <a:xfrm>
            <a:off x="690880" y="4533900"/>
            <a:ext cx="6096000" cy="368300"/>
          </a:xfrm>
          <a:prstGeom prst="rect">
            <a:avLst/>
          </a:prstGeom>
          <a:noFill/>
        </p:spPr>
        <p:txBody>
          <a:bodyPr wrap="square" rtlCol="0" anchor="t">
            <a:spAutoFit/>
          </a:bodyPr>
          <a:p>
            <a:r>
              <a:rPr lang="zh-CN" altLang="en-US">
                <a:solidFill>
                  <a:srgbClr val="FF0000"/>
                </a:solidFill>
              </a:rPr>
              <a:t>地址重映射</a:t>
            </a:r>
            <a:endParaRPr lang="zh-CN" altLang="en-US">
              <a:solidFill>
                <a:srgbClr val="FF0000"/>
              </a:solidFill>
            </a:endParaRPr>
          </a:p>
        </p:txBody>
      </p:sp>
      <p:pic>
        <p:nvPicPr>
          <p:cNvPr id="7" name="图片 6"/>
          <p:cNvPicPr>
            <a:picLocks noChangeAspect="1"/>
          </p:cNvPicPr>
          <p:nvPr/>
        </p:nvPicPr>
        <p:blipFill>
          <a:blip r:embed="rId3"/>
          <a:stretch>
            <a:fillRect/>
          </a:stretch>
        </p:blipFill>
        <p:spPr>
          <a:xfrm>
            <a:off x="756285" y="4902200"/>
            <a:ext cx="8025765" cy="1223645"/>
          </a:xfrm>
          <a:prstGeom prst="rect">
            <a:avLst/>
          </a:prstGeom>
        </p:spPr>
      </p:pic>
      <p:sp>
        <p:nvSpPr>
          <p:cNvPr id="8" name="文本框 7"/>
          <p:cNvSpPr txBox="1"/>
          <p:nvPr/>
        </p:nvSpPr>
        <p:spPr>
          <a:xfrm>
            <a:off x="3985895" y="1358900"/>
            <a:ext cx="6096000" cy="645160"/>
          </a:xfrm>
          <a:prstGeom prst="rect">
            <a:avLst/>
          </a:prstGeom>
          <a:noFill/>
        </p:spPr>
        <p:txBody>
          <a:bodyPr wrap="square" rtlCol="0" anchor="t">
            <a:spAutoFit/>
          </a:bodyPr>
          <a:p>
            <a:r>
              <a:rPr lang="zh-CN" altLang="en-US">
                <a:solidFill>
                  <a:srgbClr val="FF0000"/>
                </a:solidFill>
              </a:rPr>
              <a:t>我们在keil中设置好程序的下载地址为0x8000000，但是单片机上电是确实从0开始执行。</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pic>
        <p:nvPicPr>
          <p:cNvPr id="9" name="图片 8"/>
          <p:cNvPicPr>
            <a:picLocks noChangeAspect="1"/>
          </p:cNvPicPr>
          <p:nvPr/>
        </p:nvPicPr>
        <p:blipFill>
          <a:blip r:embed="rId2"/>
          <a:stretch>
            <a:fillRect/>
          </a:stretch>
        </p:blipFill>
        <p:spPr>
          <a:xfrm>
            <a:off x="1132840" y="2122170"/>
            <a:ext cx="8467725" cy="3549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5891530" y="382905"/>
            <a:ext cx="6096000" cy="368300"/>
          </a:xfrm>
          <a:prstGeom prst="rect">
            <a:avLst/>
          </a:prstGeom>
          <a:noFill/>
        </p:spPr>
        <p:txBody>
          <a:bodyPr wrap="square" rtlCol="0" anchor="t">
            <a:spAutoFit/>
          </a:bodyPr>
          <a:p>
            <a:r>
              <a:rPr lang="zh-CN" altLang="en-US"/>
              <a:t>https://blog.csdn.net/XYJ_Tiger/article/details/124786646</a:t>
            </a:r>
            <a:endParaRPr lang="zh-CN" altLang="en-US"/>
          </a:p>
        </p:txBody>
      </p:sp>
      <p:pic>
        <p:nvPicPr>
          <p:cNvPr id="5" name="图片 4"/>
          <p:cNvPicPr>
            <a:picLocks noChangeAspect="1"/>
          </p:cNvPicPr>
          <p:nvPr/>
        </p:nvPicPr>
        <p:blipFill>
          <a:blip r:embed="rId2"/>
          <a:stretch>
            <a:fillRect/>
          </a:stretch>
        </p:blipFill>
        <p:spPr>
          <a:xfrm>
            <a:off x="994410" y="2678430"/>
            <a:ext cx="9057640" cy="3302635"/>
          </a:xfrm>
          <a:prstGeom prst="rect">
            <a:avLst/>
          </a:prstGeom>
        </p:spPr>
      </p:pic>
      <p:pic>
        <p:nvPicPr>
          <p:cNvPr id="7" name="图片 6"/>
          <p:cNvPicPr>
            <a:picLocks noChangeAspect="1"/>
          </p:cNvPicPr>
          <p:nvPr/>
        </p:nvPicPr>
        <p:blipFill>
          <a:blip r:embed="rId3"/>
          <a:stretch>
            <a:fillRect/>
          </a:stretch>
        </p:blipFill>
        <p:spPr>
          <a:xfrm>
            <a:off x="4766310" y="1500505"/>
            <a:ext cx="6614160" cy="1169670"/>
          </a:xfrm>
          <a:prstGeom prst="rect">
            <a:avLst/>
          </a:prstGeom>
        </p:spPr>
      </p:pic>
      <p:pic>
        <p:nvPicPr>
          <p:cNvPr id="8" name="图片 7"/>
          <p:cNvPicPr>
            <a:picLocks noChangeAspect="1"/>
          </p:cNvPicPr>
          <p:nvPr/>
        </p:nvPicPr>
        <p:blipFill>
          <a:blip r:embed="rId4"/>
          <a:stretch>
            <a:fillRect/>
          </a:stretch>
        </p:blipFill>
        <p:spPr>
          <a:xfrm>
            <a:off x="1639570" y="2097405"/>
            <a:ext cx="1171575" cy="352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5891530" y="382905"/>
            <a:ext cx="6096000" cy="368300"/>
          </a:xfrm>
          <a:prstGeom prst="rect">
            <a:avLst/>
          </a:prstGeom>
          <a:noFill/>
        </p:spPr>
        <p:txBody>
          <a:bodyPr wrap="square" rtlCol="0" anchor="t">
            <a:spAutoFit/>
          </a:bodyPr>
          <a:p>
            <a:r>
              <a:rPr lang="zh-CN" altLang="en-US"/>
              <a:t>https://blog.csdn.net/XYJ_Tiger/article/details/124786646</a:t>
            </a:r>
            <a:endParaRPr lang="zh-CN" altLang="en-US"/>
          </a:p>
        </p:txBody>
      </p:sp>
      <p:pic>
        <p:nvPicPr>
          <p:cNvPr id="8" name="图片 7"/>
          <p:cNvPicPr>
            <a:picLocks noChangeAspect="1"/>
          </p:cNvPicPr>
          <p:nvPr/>
        </p:nvPicPr>
        <p:blipFill>
          <a:blip r:embed="rId2"/>
          <a:stretch>
            <a:fillRect/>
          </a:stretch>
        </p:blipFill>
        <p:spPr>
          <a:xfrm>
            <a:off x="756285" y="2004060"/>
            <a:ext cx="1552575" cy="438150"/>
          </a:xfrm>
          <a:prstGeom prst="rect">
            <a:avLst/>
          </a:prstGeom>
        </p:spPr>
      </p:pic>
      <p:sp>
        <p:nvSpPr>
          <p:cNvPr id="13" name="文本框 12"/>
          <p:cNvSpPr txBox="1"/>
          <p:nvPr/>
        </p:nvSpPr>
        <p:spPr>
          <a:xfrm>
            <a:off x="7317740" y="855345"/>
            <a:ext cx="4229100" cy="645160"/>
          </a:xfrm>
          <a:prstGeom prst="rect">
            <a:avLst/>
          </a:prstGeom>
          <a:noFill/>
        </p:spPr>
        <p:txBody>
          <a:bodyPr wrap="square" rtlCol="0" anchor="t">
            <a:spAutoFit/>
          </a:bodyPr>
          <a:p>
            <a:r>
              <a:rPr lang="zh-CN" altLang="en-US"/>
              <a:t>https://www.bilibili.com/read/cv13875860</a:t>
            </a:r>
            <a:endParaRPr lang="zh-CN" altLang="en-US"/>
          </a:p>
        </p:txBody>
      </p:sp>
      <p:pic>
        <p:nvPicPr>
          <p:cNvPr id="14" name="图片 13"/>
          <p:cNvPicPr>
            <a:picLocks noChangeAspect="1"/>
          </p:cNvPicPr>
          <p:nvPr/>
        </p:nvPicPr>
        <p:blipFill>
          <a:blip r:embed="rId3"/>
          <a:stretch>
            <a:fillRect/>
          </a:stretch>
        </p:blipFill>
        <p:spPr>
          <a:xfrm>
            <a:off x="1019175" y="2895600"/>
            <a:ext cx="4476750" cy="1295400"/>
          </a:xfrm>
          <a:prstGeom prst="rect">
            <a:avLst/>
          </a:prstGeom>
        </p:spPr>
      </p:pic>
      <p:pic>
        <p:nvPicPr>
          <p:cNvPr id="15" name="图片 14"/>
          <p:cNvPicPr>
            <a:picLocks noChangeAspect="1"/>
          </p:cNvPicPr>
          <p:nvPr/>
        </p:nvPicPr>
        <p:blipFill>
          <a:blip r:embed="rId4"/>
          <a:stretch>
            <a:fillRect/>
          </a:stretch>
        </p:blipFill>
        <p:spPr>
          <a:xfrm>
            <a:off x="1019175" y="2461260"/>
            <a:ext cx="1200150" cy="400050"/>
          </a:xfrm>
          <a:prstGeom prst="rect">
            <a:avLst/>
          </a:prstGeom>
        </p:spPr>
      </p:pic>
      <p:pic>
        <p:nvPicPr>
          <p:cNvPr id="16" name="图片 15"/>
          <p:cNvPicPr>
            <a:picLocks noChangeAspect="1"/>
          </p:cNvPicPr>
          <p:nvPr/>
        </p:nvPicPr>
        <p:blipFill>
          <a:blip r:embed="rId5"/>
          <a:stretch>
            <a:fillRect/>
          </a:stretch>
        </p:blipFill>
        <p:spPr>
          <a:xfrm>
            <a:off x="1019175" y="4225290"/>
            <a:ext cx="4743450" cy="1911350"/>
          </a:xfrm>
          <a:prstGeom prst="rect">
            <a:avLst/>
          </a:prstGeom>
        </p:spPr>
      </p:pic>
      <p:pic>
        <p:nvPicPr>
          <p:cNvPr id="17" name="图片 16"/>
          <p:cNvPicPr>
            <a:picLocks noChangeAspect="1"/>
          </p:cNvPicPr>
          <p:nvPr/>
        </p:nvPicPr>
        <p:blipFill>
          <a:blip r:embed="rId6"/>
          <a:stretch>
            <a:fillRect/>
          </a:stretch>
        </p:blipFill>
        <p:spPr>
          <a:xfrm>
            <a:off x="5891530" y="2461260"/>
            <a:ext cx="5835015" cy="32194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5891530" y="382905"/>
            <a:ext cx="6096000" cy="368300"/>
          </a:xfrm>
          <a:prstGeom prst="rect">
            <a:avLst/>
          </a:prstGeom>
          <a:noFill/>
        </p:spPr>
        <p:txBody>
          <a:bodyPr wrap="square" rtlCol="0" anchor="t">
            <a:spAutoFit/>
          </a:bodyPr>
          <a:p>
            <a:r>
              <a:rPr lang="zh-CN" altLang="en-US"/>
              <a:t>https://blog.csdn.net/XYJ_Tiger/article/details/124786646</a:t>
            </a:r>
            <a:endParaRPr lang="zh-CN" altLang="en-US"/>
          </a:p>
        </p:txBody>
      </p:sp>
      <p:pic>
        <p:nvPicPr>
          <p:cNvPr id="8" name="图片 7"/>
          <p:cNvPicPr>
            <a:picLocks noChangeAspect="1"/>
          </p:cNvPicPr>
          <p:nvPr/>
        </p:nvPicPr>
        <p:blipFill>
          <a:blip r:embed="rId2"/>
          <a:stretch>
            <a:fillRect/>
          </a:stretch>
        </p:blipFill>
        <p:spPr>
          <a:xfrm>
            <a:off x="756285" y="2004060"/>
            <a:ext cx="1552575" cy="438150"/>
          </a:xfrm>
          <a:prstGeom prst="rect">
            <a:avLst/>
          </a:prstGeom>
        </p:spPr>
      </p:pic>
      <p:sp>
        <p:nvSpPr>
          <p:cNvPr id="13" name="文本框 12"/>
          <p:cNvSpPr txBox="1"/>
          <p:nvPr/>
        </p:nvSpPr>
        <p:spPr>
          <a:xfrm>
            <a:off x="7317740" y="855345"/>
            <a:ext cx="4229100" cy="645160"/>
          </a:xfrm>
          <a:prstGeom prst="rect">
            <a:avLst/>
          </a:prstGeom>
          <a:noFill/>
        </p:spPr>
        <p:txBody>
          <a:bodyPr wrap="square" rtlCol="0" anchor="t">
            <a:spAutoFit/>
          </a:bodyPr>
          <a:p>
            <a:r>
              <a:rPr lang="zh-CN" altLang="en-US"/>
              <a:t>https://www.bilibili.com/read/cv13875860</a:t>
            </a:r>
            <a:endParaRPr lang="zh-CN" altLang="en-US"/>
          </a:p>
        </p:txBody>
      </p:sp>
      <p:pic>
        <p:nvPicPr>
          <p:cNvPr id="5" name="图片 4"/>
          <p:cNvPicPr>
            <a:picLocks noChangeAspect="1"/>
          </p:cNvPicPr>
          <p:nvPr/>
        </p:nvPicPr>
        <p:blipFill>
          <a:blip r:embed="rId3"/>
          <a:stretch>
            <a:fillRect/>
          </a:stretch>
        </p:blipFill>
        <p:spPr>
          <a:xfrm>
            <a:off x="965835" y="2369185"/>
            <a:ext cx="1343025" cy="447675"/>
          </a:xfrm>
          <a:prstGeom prst="rect">
            <a:avLst/>
          </a:prstGeom>
        </p:spPr>
      </p:pic>
      <p:pic>
        <p:nvPicPr>
          <p:cNvPr id="6" name="图片 5"/>
          <p:cNvPicPr>
            <a:picLocks noChangeAspect="1"/>
          </p:cNvPicPr>
          <p:nvPr/>
        </p:nvPicPr>
        <p:blipFill>
          <a:blip r:embed="rId4"/>
          <a:stretch>
            <a:fillRect/>
          </a:stretch>
        </p:blipFill>
        <p:spPr>
          <a:xfrm>
            <a:off x="523240" y="2816860"/>
            <a:ext cx="5981700" cy="2819400"/>
          </a:xfrm>
          <a:prstGeom prst="rect">
            <a:avLst/>
          </a:prstGeom>
        </p:spPr>
      </p:pic>
      <p:pic>
        <p:nvPicPr>
          <p:cNvPr id="7" name="图片 6"/>
          <p:cNvPicPr>
            <a:picLocks noChangeAspect="1"/>
          </p:cNvPicPr>
          <p:nvPr/>
        </p:nvPicPr>
        <p:blipFill>
          <a:blip r:embed="rId5"/>
          <a:stretch>
            <a:fillRect/>
          </a:stretch>
        </p:blipFill>
        <p:spPr>
          <a:xfrm>
            <a:off x="6320155" y="1868805"/>
            <a:ext cx="5528945" cy="29533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5891530" y="382905"/>
            <a:ext cx="6096000" cy="368300"/>
          </a:xfrm>
          <a:prstGeom prst="rect">
            <a:avLst/>
          </a:prstGeom>
          <a:noFill/>
        </p:spPr>
        <p:txBody>
          <a:bodyPr wrap="square" rtlCol="0" anchor="t">
            <a:spAutoFit/>
          </a:bodyPr>
          <a:p>
            <a:r>
              <a:rPr lang="zh-CN" altLang="en-US"/>
              <a:t>https://blog.csdn.net/XYJ_Tiger/article/details/124786646</a:t>
            </a:r>
            <a:endParaRPr lang="zh-CN" altLang="en-US"/>
          </a:p>
        </p:txBody>
      </p:sp>
      <p:pic>
        <p:nvPicPr>
          <p:cNvPr id="8" name="图片 7"/>
          <p:cNvPicPr>
            <a:picLocks noChangeAspect="1"/>
          </p:cNvPicPr>
          <p:nvPr/>
        </p:nvPicPr>
        <p:blipFill>
          <a:blip r:embed="rId2"/>
          <a:stretch>
            <a:fillRect/>
          </a:stretch>
        </p:blipFill>
        <p:spPr>
          <a:xfrm>
            <a:off x="756285" y="2004060"/>
            <a:ext cx="1552575" cy="438150"/>
          </a:xfrm>
          <a:prstGeom prst="rect">
            <a:avLst/>
          </a:prstGeom>
        </p:spPr>
      </p:pic>
      <p:sp>
        <p:nvSpPr>
          <p:cNvPr id="13" name="文本框 12"/>
          <p:cNvSpPr txBox="1"/>
          <p:nvPr/>
        </p:nvSpPr>
        <p:spPr>
          <a:xfrm>
            <a:off x="7317740" y="855345"/>
            <a:ext cx="4229100" cy="645160"/>
          </a:xfrm>
          <a:prstGeom prst="rect">
            <a:avLst/>
          </a:prstGeom>
          <a:noFill/>
        </p:spPr>
        <p:txBody>
          <a:bodyPr wrap="square" rtlCol="0" anchor="t">
            <a:spAutoFit/>
          </a:bodyPr>
          <a:p>
            <a:r>
              <a:rPr lang="zh-CN" altLang="en-US"/>
              <a:t>https://www.bilibili.com/read/cv13875860</a:t>
            </a:r>
            <a:endParaRPr lang="zh-CN" altLang="en-US"/>
          </a:p>
        </p:txBody>
      </p:sp>
      <p:pic>
        <p:nvPicPr>
          <p:cNvPr id="9" name="图片 8"/>
          <p:cNvPicPr>
            <a:picLocks noChangeAspect="1"/>
          </p:cNvPicPr>
          <p:nvPr/>
        </p:nvPicPr>
        <p:blipFill>
          <a:blip r:embed="rId3"/>
          <a:stretch>
            <a:fillRect/>
          </a:stretch>
        </p:blipFill>
        <p:spPr>
          <a:xfrm>
            <a:off x="894715" y="2377440"/>
            <a:ext cx="5510530" cy="3962400"/>
          </a:xfrm>
          <a:prstGeom prst="rect">
            <a:avLst/>
          </a:prstGeom>
        </p:spPr>
      </p:pic>
      <p:pic>
        <p:nvPicPr>
          <p:cNvPr id="5" name="图片 4"/>
          <p:cNvPicPr>
            <a:picLocks noChangeAspect="1"/>
          </p:cNvPicPr>
          <p:nvPr/>
        </p:nvPicPr>
        <p:blipFill>
          <a:blip r:embed="rId4"/>
          <a:stretch>
            <a:fillRect/>
          </a:stretch>
        </p:blipFill>
        <p:spPr>
          <a:xfrm>
            <a:off x="4662170" y="3580130"/>
            <a:ext cx="4733925" cy="695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5891530" y="382905"/>
            <a:ext cx="6096000" cy="368300"/>
          </a:xfrm>
          <a:prstGeom prst="rect">
            <a:avLst/>
          </a:prstGeom>
          <a:noFill/>
        </p:spPr>
        <p:txBody>
          <a:bodyPr wrap="square" rtlCol="0" anchor="t">
            <a:spAutoFit/>
          </a:bodyPr>
          <a:p>
            <a:r>
              <a:rPr lang="zh-CN" altLang="en-US"/>
              <a:t>https://blog.csdn.net/XYJ_Tiger/article/details/124786646</a:t>
            </a:r>
            <a:endParaRPr lang="zh-CN" altLang="en-US"/>
          </a:p>
        </p:txBody>
      </p:sp>
      <p:pic>
        <p:nvPicPr>
          <p:cNvPr id="8" name="图片 7"/>
          <p:cNvPicPr>
            <a:picLocks noChangeAspect="1"/>
          </p:cNvPicPr>
          <p:nvPr/>
        </p:nvPicPr>
        <p:blipFill>
          <a:blip r:embed="rId2"/>
          <a:stretch>
            <a:fillRect/>
          </a:stretch>
        </p:blipFill>
        <p:spPr>
          <a:xfrm>
            <a:off x="756285" y="2004060"/>
            <a:ext cx="1552575" cy="438150"/>
          </a:xfrm>
          <a:prstGeom prst="rect">
            <a:avLst/>
          </a:prstGeom>
        </p:spPr>
      </p:pic>
      <p:sp>
        <p:nvSpPr>
          <p:cNvPr id="13" name="文本框 12"/>
          <p:cNvSpPr txBox="1"/>
          <p:nvPr/>
        </p:nvSpPr>
        <p:spPr>
          <a:xfrm>
            <a:off x="7317740" y="855345"/>
            <a:ext cx="4229100" cy="645160"/>
          </a:xfrm>
          <a:prstGeom prst="rect">
            <a:avLst/>
          </a:prstGeom>
          <a:noFill/>
        </p:spPr>
        <p:txBody>
          <a:bodyPr wrap="square" rtlCol="0" anchor="t">
            <a:spAutoFit/>
          </a:bodyPr>
          <a:p>
            <a:r>
              <a:rPr lang="zh-CN" altLang="en-US"/>
              <a:t>https://www.bilibili.com/read/cv13875860</a:t>
            </a:r>
            <a:endParaRPr lang="zh-CN" altLang="en-US"/>
          </a:p>
        </p:txBody>
      </p:sp>
      <p:pic>
        <p:nvPicPr>
          <p:cNvPr id="5" name="图片 4"/>
          <p:cNvPicPr>
            <a:picLocks noChangeAspect="1"/>
          </p:cNvPicPr>
          <p:nvPr/>
        </p:nvPicPr>
        <p:blipFill>
          <a:blip r:embed="rId3"/>
          <a:stretch>
            <a:fillRect/>
          </a:stretch>
        </p:blipFill>
        <p:spPr>
          <a:xfrm>
            <a:off x="1054735" y="2434590"/>
            <a:ext cx="4536440" cy="894080"/>
          </a:xfrm>
          <a:prstGeom prst="rect">
            <a:avLst/>
          </a:prstGeom>
        </p:spPr>
      </p:pic>
      <p:pic>
        <p:nvPicPr>
          <p:cNvPr id="7" name="图片 6"/>
          <p:cNvPicPr>
            <a:picLocks noChangeAspect="1"/>
          </p:cNvPicPr>
          <p:nvPr/>
        </p:nvPicPr>
        <p:blipFill>
          <a:blip r:embed="rId4"/>
          <a:stretch>
            <a:fillRect/>
          </a:stretch>
        </p:blipFill>
        <p:spPr>
          <a:xfrm>
            <a:off x="5861685" y="1868805"/>
            <a:ext cx="5685155" cy="2349500"/>
          </a:xfrm>
          <a:prstGeom prst="rect">
            <a:avLst/>
          </a:prstGeom>
        </p:spPr>
      </p:pic>
      <p:pic>
        <p:nvPicPr>
          <p:cNvPr id="11" name="图片 10"/>
          <p:cNvPicPr>
            <a:picLocks noChangeAspect="1"/>
          </p:cNvPicPr>
          <p:nvPr/>
        </p:nvPicPr>
        <p:blipFill>
          <a:blip r:embed="rId5"/>
          <a:stretch>
            <a:fillRect/>
          </a:stretch>
        </p:blipFill>
        <p:spPr>
          <a:xfrm>
            <a:off x="756285" y="3380105"/>
            <a:ext cx="4707255" cy="28359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5891530" y="382905"/>
            <a:ext cx="6096000" cy="368300"/>
          </a:xfrm>
          <a:prstGeom prst="rect">
            <a:avLst/>
          </a:prstGeom>
          <a:noFill/>
        </p:spPr>
        <p:txBody>
          <a:bodyPr wrap="square" rtlCol="0" anchor="t">
            <a:spAutoFit/>
          </a:bodyPr>
          <a:p>
            <a:r>
              <a:rPr lang="zh-CN" altLang="en-US"/>
              <a:t>https://blog.csdn.net/XYJ_Tiger/article/details/124786646</a:t>
            </a:r>
            <a:endParaRPr lang="zh-CN" altLang="en-US"/>
          </a:p>
        </p:txBody>
      </p:sp>
      <p:pic>
        <p:nvPicPr>
          <p:cNvPr id="8" name="图片 7"/>
          <p:cNvPicPr>
            <a:picLocks noChangeAspect="1"/>
          </p:cNvPicPr>
          <p:nvPr/>
        </p:nvPicPr>
        <p:blipFill>
          <a:blip r:embed="rId2"/>
          <a:stretch>
            <a:fillRect/>
          </a:stretch>
        </p:blipFill>
        <p:spPr>
          <a:xfrm>
            <a:off x="756285" y="2004060"/>
            <a:ext cx="1552575" cy="438150"/>
          </a:xfrm>
          <a:prstGeom prst="rect">
            <a:avLst/>
          </a:prstGeom>
        </p:spPr>
      </p:pic>
      <p:sp>
        <p:nvSpPr>
          <p:cNvPr id="13" name="文本框 12"/>
          <p:cNvSpPr txBox="1"/>
          <p:nvPr/>
        </p:nvSpPr>
        <p:spPr>
          <a:xfrm>
            <a:off x="7317740" y="855345"/>
            <a:ext cx="4229100" cy="645160"/>
          </a:xfrm>
          <a:prstGeom prst="rect">
            <a:avLst/>
          </a:prstGeom>
          <a:noFill/>
        </p:spPr>
        <p:txBody>
          <a:bodyPr wrap="square" rtlCol="0" anchor="t">
            <a:spAutoFit/>
          </a:bodyPr>
          <a:p>
            <a:r>
              <a:rPr lang="zh-CN" altLang="en-US"/>
              <a:t>https://www.bilibili.com/read/cv13875860</a:t>
            </a:r>
            <a:endParaRPr lang="zh-CN" altLang="en-US"/>
          </a:p>
        </p:txBody>
      </p:sp>
      <p:pic>
        <p:nvPicPr>
          <p:cNvPr id="10" name="图片 9"/>
          <p:cNvPicPr>
            <a:picLocks noChangeAspect="1"/>
          </p:cNvPicPr>
          <p:nvPr/>
        </p:nvPicPr>
        <p:blipFill>
          <a:blip r:embed="rId3"/>
          <a:stretch>
            <a:fillRect/>
          </a:stretch>
        </p:blipFill>
        <p:spPr>
          <a:xfrm>
            <a:off x="901065" y="3396615"/>
            <a:ext cx="5710555" cy="1765935"/>
          </a:xfrm>
          <a:prstGeom prst="rect">
            <a:avLst/>
          </a:prstGeom>
        </p:spPr>
      </p:pic>
      <p:sp>
        <p:nvSpPr>
          <p:cNvPr id="11" name="文本框 10"/>
          <p:cNvSpPr txBox="1"/>
          <p:nvPr/>
        </p:nvSpPr>
        <p:spPr>
          <a:xfrm>
            <a:off x="7907655" y="3343275"/>
            <a:ext cx="2735580" cy="368300"/>
          </a:xfrm>
          <a:prstGeom prst="rect">
            <a:avLst/>
          </a:prstGeom>
          <a:noFill/>
        </p:spPr>
        <p:txBody>
          <a:bodyPr wrap="none" rtlCol="0" anchor="t">
            <a:spAutoFit/>
          </a:bodyPr>
          <a:p>
            <a:r>
              <a:rPr lang="zh-CN" altLang="en-US" b="1">
                <a:solidFill>
                  <a:schemeClr val="tx1"/>
                </a:solidFill>
                <a:sym typeface="+mn-ea"/>
              </a:rPr>
              <a:t>启动文件就是</a:t>
            </a:r>
            <a:r>
              <a:rPr lang="en-US" altLang="zh-CN" b="1">
                <a:solidFill>
                  <a:schemeClr val="tx1"/>
                </a:solidFill>
                <a:sym typeface="+mn-ea"/>
              </a:rPr>
              <a:t>bootloader</a:t>
            </a:r>
            <a:endParaRPr lang="en-US" altLang="zh-CN" b="1">
              <a:solidFill>
                <a:schemeClr val="tx1"/>
              </a:solidFill>
              <a:sym typeface="+mn-ea"/>
            </a:endParaRPr>
          </a:p>
        </p:txBody>
      </p:sp>
      <p:sp>
        <p:nvSpPr>
          <p:cNvPr id="12" name="文本框 11"/>
          <p:cNvSpPr txBox="1"/>
          <p:nvPr/>
        </p:nvSpPr>
        <p:spPr>
          <a:xfrm>
            <a:off x="1440180" y="2735580"/>
            <a:ext cx="1469390" cy="460375"/>
          </a:xfrm>
          <a:prstGeom prst="rect">
            <a:avLst/>
          </a:prstGeom>
          <a:noFill/>
        </p:spPr>
        <p:txBody>
          <a:bodyPr wrap="none" rtlCol="0" anchor="t">
            <a:spAutoFit/>
          </a:bodyPr>
          <a:p>
            <a:r>
              <a:rPr lang="en-US" altLang="zh-CN" sz="2400"/>
              <a:t>Q1</a:t>
            </a:r>
            <a:r>
              <a:rPr lang="zh-CN" altLang="en-US" sz="2400"/>
              <a:t>：</a:t>
            </a:r>
            <a:r>
              <a:rPr lang="en-US" altLang="zh-CN" sz="2400"/>
              <a:t>T&amp;F</a:t>
            </a:r>
            <a:endParaRPr lang="en-US" altLang="zh-CN" sz="2400"/>
          </a:p>
        </p:txBody>
      </p:sp>
      <p:sp>
        <p:nvSpPr>
          <p:cNvPr id="14" name="文本框 13"/>
          <p:cNvSpPr txBox="1"/>
          <p:nvPr/>
        </p:nvSpPr>
        <p:spPr>
          <a:xfrm>
            <a:off x="8390255" y="2735580"/>
            <a:ext cx="1469390" cy="460375"/>
          </a:xfrm>
          <a:prstGeom prst="rect">
            <a:avLst/>
          </a:prstGeom>
          <a:noFill/>
        </p:spPr>
        <p:txBody>
          <a:bodyPr wrap="none" rtlCol="0" anchor="t">
            <a:spAutoFit/>
          </a:bodyPr>
          <a:p>
            <a:pPr algn="l">
              <a:buClrTx/>
              <a:buSzTx/>
              <a:buFontTx/>
            </a:pPr>
            <a:r>
              <a:rPr lang="zh-CN" altLang="en-US" sz="2400">
                <a:sym typeface="+mn-ea"/>
              </a:rPr>
              <a:t>Q</a:t>
            </a:r>
            <a:r>
              <a:rPr lang="en-US" altLang="zh-CN" sz="2400">
                <a:sym typeface="+mn-ea"/>
              </a:rPr>
              <a:t>2</a:t>
            </a:r>
            <a:r>
              <a:rPr lang="zh-CN" altLang="en-US" sz="2400">
                <a:sym typeface="+mn-ea"/>
              </a:rPr>
              <a:t>：T&amp;F</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5234940" cy="391281"/>
            <a:chOff x="522940" y="516970"/>
            <a:chExt cx="5234940" cy="391281"/>
          </a:xfrm>
        </p:grpSpPr>
        <p:sp>
          <p:nvSpPr>
            <p:cNvPr id="21" name="稻壳儿小白白(http://dwz.cn/Wu2UP)"/>
            <p:cNvSpPr txBox="1">
              <a:spLocks noChangeArrowheads="1"/>
            </p:cNvSpPr>
            <p:nvPr/>
          </p:nvSpPr>
          <p:spPr bwMode="auto">
            <a:xfrm>
              <a:off x="1420195" y="554435"/>
              <a:ext cx="43376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——RobomasterA</a:t>
              </a:r>
              <a:r>
                <a:rPr lang="zh-CN" altLang="en-US" sz="2000">
                  <a:sym typeface="+mn-lt"/>
                </a:rPr>
                <a:t>开发版</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pic>
        <p:nvPicPr>
          <p:cNvPr id="4" name="图片 3"/>
          <p:cNvPicPr>
            <a:picLocks noChangeAspect="1"/>
          </p:cNvPicPr>
          <p:nvPr/>
        </p:nvPicPr>
        <p:blipFill>
          <a:blip r:embed="rId2"/>
          <a:stretch>
            <a:fillRect/>
          </a:stretch>
        </p:blipFill>
        <p:spPr>
          <a:xfrm>
            <a:off x="671195" y="1353185"/>
            <a:ext cx="4695825" cy="4267200"/>
          </a:xfrm>
          <a:prstGeom prst="rect">
            <a:avLst/>
          </a:prstGeom>
        </p:spPr>
      </p:pic>
      <p:pic>
        <p:nvPicPr>
          <p:cNvPr id="2" name="图片 1"/>
          <p:cNvPicPr>
            <a:picLocks noChangeAspect="1"/>
          </p:cNvPicPr>
          <p:nvPr/>
        </p:nvPicPr>
        <p:blipFill>
          <a:blip r:embed="rId3"/>
          <a:stretch>
            <a:fillRect/>
          </a:stretch>
        </p:blipFill>
        <p:spPr>
          <a:xfrm>
            <a:off x="5563235" y="1205865"/>
            <a:ext cx="5929630" cy="4989195"/>
          </a:xfrm>
          <a:prstGeom prst="rect">
            <a:avLst/>
          </a:prstGeom>
        </p:spPr>
      </p:pic>
      <p:sp>
        <p:nvSpPr>
          <p:cNvPr id="3" name="文本框 2"/>
          <p:cNvSpPr txBox="1"/>
          <p:nvPr/>
        </p:nvSpPr>
        <p:spPr>
          <a:xfrm>
            <a:off x="7108190" y="693420"/>
            <a:ext cx="2519680" cy="368300"/>
          </a:xfrm>
          <a:prstGeom prst="rect">
            <a:avLst/>
          </a:prstGeom>
          <a:noFill/>
        </p:spPr>
        <p:txBody>
          <a:bodyPr wrap="none" rtlCol="0" anchor="t">
            <a:spAutoFit/>
          </a:bodyPr>
          <a:p>
            <a:r>
              <a:rPr lang="en-US" altLang="zh-CN"/>
              <a:t>Cortex - M4</a:t>
            </a:r>
            <a:r>
              <a:rPr lang="zh-CN" altLang="en-US"/>
              <a:t>系统架构图</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5891530" y="382905"/>
            <a:ext cx="6096000" cy="368300"/>
          </a:xfrm>
          <a:prstGeom prst="rect">
            <a:avLst/>
          </a:prstGeom>
          <a:noFill/>
        </p:spPr>
        <p:txBody>
          <a:bodyPr wrap="square" rtlCol="0" anchor="t">
            <a:spAutoFit/>
          </a:bodyPr>
          <a:p>
            <a:r>
              <a:rPr lang="zh-CN" altLang="en-US"/>
              <a:t>https://blog.csdn.net/XYJ_Tiger/article/details/124786646</a:t>
            </a:r>
            <a:endParaRPr lang="zh-CN" altLang="en-US"/>
          </a:p>
        </p:txBody>
      </p:sp>
      <p:pic>
        <p:nvPicPr>
          <p:cNvPr id="8" name="图片 7"/>
          <p:cNvPicPr>
            <a:picLocks noChangeAspect="1"/>
          </p:cNvPicPr>
          <p:nvPr/>
        </p:nvPicPr>
        <p:blipFill>
          <a:blip r:embed="rId2"/>
          <a:stretch>
            <a:fillRect/>
          </a:stretch>
        </p:blipFill>
        <p:spPr>
          <a:xfrm>
            <a:off x="756285" y="2004060"/>
            <a:ext cx="1552575" cy="438150"/>
          </a:xfrm>
          <a:prstGeom prst="rect">
            <a:avLst/>
          </a:prstGeom>
        </p:spPr>
      </p:pic>
      <p:sp>
        <p:nvSpPr>
          <p:cNvPr id="13" name="文本框 12"/>
          <p:cNvSpPr txBox="1"/>
          <p:nvPr/>
        </p:nvSpPr>
        <p:spPr>
          <a:xfrm>
            <a:off x="7317740" y="855345"/>
            <a:ext cx="4229100" cy="645160"/>
          </a:xfrm>
          <a:prstGeom prst="rect">
            <a:avLst/>
          </a:prstGeom>
          <a:noFill/>
        </p:spPr>
        <p:txBody>
          <a:bodyPr wrap="square" rtlCol="0" anchor="t">
            <a:spAutoFit/>
          </a:bodyPr>
          <a:p>
            <a:r>
              <a:rPr lang="zh-CN" altLang="en-US"/>
              <a:t>https://www.bilibili.com/read/cv13875860</a:t>
            </a:r>
            <a:endParaRPr lang="zh-CN" altLang="en-US"/>
          </a:p>
        </p:txBody>
      </p:sp>
      <p:pic>
        <p:nvPicPr>
          <p:cNvPr id="5" name="图片 4"/>
          <p:cNvPicPr>
            <a:picLocks noChangeAspect="1"/>
          </p:cNvPicPr>
          <p:nvPr/>
        </p:nvPicPr>
        <p:blipFill>
          <a:blip r:embed="rId3"/>
          <a:stretch>
            <a:fillRect/>
          </a:stretch>
        </p:blipFill>
        <p:spPr>
          <a:xfrm>
            <a:off x="596900" y="2507615"/>
            <a:ext cx="5399405" cy="1670050"/>
          </a:xfrm>
          <a:prstGeom prst="rect">
            <a:avLst/>
          </a:prstGeom>
        </p:spPr>
      </p:pic>
      <p:pic>
        <p:nvPicPr>
          <p:cNvPr id="7" name="图片 6"/>
          <p:cNvPicPr>
            <a:picLocks noChangeAspect="1"/>
          </p:cNvPicPr>
          <p:nvPr/>
        </p:nvPicPr>
        <p:blipFill>
          <a:blip r:embed="rId4"/>
          <a:stretch>
            <a:fillRect/>
          </a:stretch>
        </p:blipFill>
        <p:spPr>
          <a:xfrm>
            <a:off x="6141085" y="1786890"/>
            <a:ext cx="5597525" cy="2310765"/>
          </a:xfrm>
          <a:prstGeom prst="rect">
            <a:avLst/>
          </a:prstGeom>
        </p:spPr>
      </p:pic>
      <p:sp>
        <p:nvSpPr>
          <p:cNvPr id="9" name="文本框 8"/>
          <p:cNvSpPr txBox="1"/>
          <p:nvPr/>
        </p:nvSpPr>
        <p:spPr>
          <a:xfrm>
            <a:off x="6250940" y="1610995"/>
            <a:ext cx="3643630" cy="306705"/>
          </a:xfrm>
          <a:prstGeom prst="rect">
            <a:avLst/>
          </a:prstGeom>
          <a:noFill/>
        </p:spPr>
        <p:txBody>
          <a:bodyPr wrap="none" rtlCol="0" anchor="t">
            <a:spAutoFit/>
          </a:bodyPr>
          <a:p>
            <a:pPr algn="l">
              <a:buClrTx/>
              <a:buSzTx/>
              <a:buNone/>
            </a:pPr>
            <a:r>
              <a:rPr lang="zh-CN" altLang="en-US" sz="1400">
                <a:solidFill>
                  <a:srgbClr val="FF0000"/>
                </a:solidFill>
              </a:rPr>
              <a:t>证明：</a:t>
            </a:r>
            <a:r>
              <a:rPr lang="en-US" altLang="zh-CN" sz="1000"/>
              <a:t>在编译得到的HEX文件里就有中断向量表和栈顶地址</a:t>
            </a:r>
            <a:endParaRPr lang="en-US" altLang="zh-CN" sz="1000"/>
          </a:p>
        </p:txBody>
      </p:sp>
      <p:sp>
        <p:nvSpPr>
          <p:cNvPr id="6" name="文本框 5"/>
          <p:cNvSpPr txBox="1"/>
          <p:nvPr/>
        </p:nvSpPr>
        <p:spPr>
          <a:xfrm>
            <a:off x="511810" y="4097655"/>
            <a:ext cx="792480" cy="337185"/>
          </a:xfrm>
          <a:prstGeom prst="rect">
            <a:avLst/>
          </a:prstGeom>
          <a:noFill/>
        </p:spPr>
        <p:txBody>
          <a:bodyPr wrap="none" rtlCol="0" anchor="t">
            <a:spAutoFit/>
          </a:bodyPr>
          <a:p>
            <a:r>
              <a:rPr lang="zh-CN" altLang="en-US" sz="1600">
                <a:solidFill>
                  <a:srgbClr val="FF0000"/>
                </a:solidFill>
                <a:sym typeface="+mn-ea"/>
              </a:rPr>
              <a:t>证明：</a:t>
            </a:r>
            <a:endParaRPr lang="zh-CN" altLang="en-US" sz="1600">
              <a:solidFill>
                <a:srgbClr val="FF0000"/>
              </a:solidFill>
              <a:sym typeface="+mn-ea"/>
            </a:endParaRPr>
          </a:p>
        </p:txBody>
      </p:sp>
      <p:pic>
        <p:nvPicPr>
          <p:cNvPr id="10" name="图片 9"/>
          <p:cNvPicPr>
            <a:picLocks noChangeAspect="1"/>
          </p:cNvPicPr>
          <p:nvPr/>
        </p:nvPicPr>
        <p:blipFill>
          <a:blip r:embed="rId5"/>
          <a:stretch>
            <a:fillRect/>
          </a:stretch>
        </p:blipFill>
        <p:spPr>
          <a:xfrm>
            <a:off x="511810" y="4590415"/>
            <a:ext cx="6455410" cy="436880"/>
          </a:xfrm>
          <a:prstGeom prst="rect">
            <a:avLst/>
          </a:prstGeom>
        </p:spPr>
      </p:pic>
      <p:pic>
        <p:nvPicPr>
          <p:cNvPr id="11" name="图片 10"/>
          <p:cNvPicPr>
            <a:picLocks noChangeAspect="1"/>
          </p:cNvPicPr>
          <p:nvPr/>
        </p:nvPicPr>
        <p:blipFill>
          <a:blip r:embed="rId6"/>
          <a:stretch>
            <a:fillRect/>
          </a:stretch>
        </p:blipFill>
        <p:spPr>
          <a:xfrm>
            <a:off x="523240" y="5386705"/>
            <a:ext cx="5394325" cy="1203960"/>
          </a:xfrm>
          <a:prstGeom prst="rect">
            <a:avLst/>
          </a:prstGeom>
        </p:spPr>
      </p:pic>
      <p:pic>
        <p:nvPicPr>
          <p:cNvPr id="12" name="图片 11"/>
          <p:cNvPicPr>
            <a:picLocks noChangeAspect="1"/>
          </p:cNvPicPr>
          <p:nvPr/>
        </p:nvPicPr>
        <p:blipFill>
          <a:blip r:embed="rId7"/>
          <a:stretch>
            <a:fillRect/>
          </a:stretch>
        </p:blipFill>
        <p:spPr>
          <a:xfrm>
            <a:off x="511810" y="4384040"/>
            <a:ext cx="6562090" cy="206375"/>
          </a:xfrm>
          <a:prstGeom prst="rect">
            <a:avLst/>
          </a:prstGeom>
        </p:spPr>
      </p:pic>
      <p:pic>
        <p:nvPicPr>
          <p:cNvPr id="14" name="图片 13"/>
          <p:cNvPicPr>
            <a:picLocks noChangeAspect="1"/>
          </p:cNvPicPr>
          <p:nvPr/>
        </p:nvPicPr>
        <p:blipFill>
          <a:blip r:embed="rId8"/>
          <a:stretch>
            <a:fillRect/>
          </a:stretch>
        </p:blipFill>
        <p:spPr>
          <a:xfrm>
            <a:off x="511810" y="5187315"/>
            <a:ext cx="6805930" cy="172720"/>
          </a:xfrm>
          <a:prstGeom prst="rect">
            <a:avLst/>
          </a:prstGeom>
        </p:spPr>
      </p:pic>
      <p:pic>
        <p:nvPicPr>
          <p:cNvPr id="15" name="图片 14"/>
          <p:cNvPicPr>
            <a:picLocks noChangeAspect="1"/>
          </p:cNvPicPr>
          <p:nvPr/>
        </p:nvPicPr>
        <p:blipFill>
          <a:blip r:embed="rId9"/>
          <a:stretch>
            <a:fillRect/>
          </a:stretch>
        </p:blipFill>
        <p:spPr>
          <a:xfrm>
            <a:off x="7402195" y="4422775"/>
            <a:ext cx="4486910" cy="612140"/>
          </a:xfrm>
          <a:prstGeom prst="rect">
            <a:avLst/>
          </a:prstGeom>
        </p:spPr>
      </p:pic>
      <p:sp>
        <p:nvSpPr>
          <p:cNvPr id="16" name="文本框 15"/>
          <p:cNvSpPr txBox="1"/>
          <p:nvPr/>
        </p:nvSpPr>
        <p:spPr>
          <a:xfrm>
            <a:off x="6141085" y="5621020"/>
            <a:ext cx="4432935" cy="553085"/>
          </a:xfrm>
          <a:prstGeom prst="rect">
            <a:avLst/>
          </a:prstGeom>
          <a:noFill/>
        </p:spPr>
        <p:txBody>
          <a:bodyPr wrap="square" rtlCol="0" anchor="t">
            <a:spAutoFit/>
          </a:bodyPr>
          <a:p>
            <a:r>
              <a:rPr lang="zh-CN" altLang="en-US" sz="1000"/>
              <a:t>我们观察</a:t>
            </a:r>
            <a:r>
              <a:rPr lang="en-US" altLang="zh-CN" sz="1000"/>
              <a:t>Map</a:t>
            </a:r>
            <a:r>
              <a:rPr lang="zh-CN" altLang="en-US" sz="1000"/>
              <a:t>图，</a:t>
            </a:r>
            <a:r>
              <a:rPr lang="en-US" altLang="zh-CN" sz="1000"/>
              <a:t>flash</a:t>
            </a:r>
            <a:r>
              <a:rPr lang="zh-CN" altLang="en-US" sz="1000"/>
              <a:t>里与</a:t>
            </a:r>
            <a:r>
              <a:rPr lang="en-US" altLang="zh-CN" sz="1000"/>
              <a:t>startup</a:t>
            </a:r>
            <a:r>
              <a:rPr lang="zh-CN" altLang="en-US" sz="1000"/>
              <a:t>文件有关的只有三片内存：</a:t>
            </a:r>
            <a:r>
              <a:rPr lang="en-US" altLang="zh-CN" sz="1000"/>
              <a:t>1.</a:t>
            </a:r>
            <a:r>
              <a:rPr lang="zh-CN" altLang="en-US" sz="1000"/>
              <a:t>之前介绍的</a:t>
            </a:r>
            <a:r>
              <a:rPr lang="en-US" altLang="zh-CN" sz="1000"/>
              <a:t>RESET</a:t>
            </a:r>
            <a:r>
              <a:rPr lang="zh-CN" altLang="en-US" sz="1000"/>
              <a:t>（中断向量表）</a:t>
            </a:r>
            <a:r>
              <a:rPr lang="en-US" altLang="zh-CN" sz="1000"/>
              <a:t>2.HEAP</a:t>
            </a:r>
            <a:r>
              <a:rPr lang="zh-CN" altLang="en-US" sz="1000"/>
              <a:t>，</a:t>
            </a:r>
            <a:r>
              <a:rPr lang="en-US" altLang="zh-CN" sz="1000"/>
              <a:t>STACK 3.</a:t>
            </a:r>
            <a:r>
              <a:rPr lang="zh-CN" altLang="en-US" sz="1000"/>
              <a:t>中断处理空函数</a:t>
            </a:r>
            <a:endParaRPr lang="zh-CN" altLang="en-US" sz="1000"/>
          </a:p>
          <a:p>
            <a:r>
              <a:rPr lang="zh-CN" altLang="en-US" sz="1000"/>
              <a:t>没有任何指令类型的内存</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5891530" y="382905"/>
            <a:ext cx="6096000" cy="368300"/>
          </a:xfrm>
          <a:prstGeom prst="rect">
            <a:avLst/>
          </a:prstGeom>
          <a:noFill/>
        </p:spPr>
        <p:txBody>
          <a:bodyPr wrap="square" rtlCol="0" anchor="t">
            <a:spAutoFit/>
          </a:bodyPr>
          <a:p>
            <a:r>
              <a:rPr lang="zh-CN" altLang="en-US"/>
              <a:t>https://blog.csdn.net/XYJ_Tiger/article/details/124786646</a:t>
            </a:r>
            <a:endParaRPr lang="zh-CN" altLang="en-US"/>
          </a:p>
        </p:txBody>
      </p:sp>
      <p:pic>
        <p:nvPicPr>
          <p:cNvPr id="8" name="图片 7"/>
          <p:cNvPicPr>
            <a:picLocks noChangeAspect="1"/>
          </p:cNvPicPr>
          <p:nvPr/>
        </p:nvPicPr>
        <p:blipFill>
          <a:blip r:embed="rId2"/>
          <a:stretch>
            <a:fillRect/>
          </a:stretch>
        </p:blipFill>
        <p:spPr>
          <a:xfrm>
            <a:off x="756285" y="2004060"/>
            <a:ext cx="1552575" cy="438150"/>
          </a:xfrm>
          <a:prstGeom prst="rect">
            <a:avLst/>
          </a:prstGeom>
        </p:spPr>
      </p:pic>
      <p:sp>
        <p:nvSpPr>
          <p:cNvPr id="13" name="文本框 12"/>
          <p:cNvSpPr txBox="1"/>
          <p:nvPr/>
        </p:nvSpPr>
        <p:spPr>
          <a:xfrm>
            <a:off x="7317740" y="855345"/>
            <a:ext cx="4229100" cy="645160"/>
          </a:xfrm>
          <a:prstGeom prst="rect">
            <a:avLst/>
          </a:prstGeom>
          <a:noFill/>
        </p:spPr>
        <p:txBody>
          <a:bodyPr wrap="square" rtlCol="0" anchor="t">
            <a:spAutoFit/>
          </a:bodyPr>
          <a:p>
            <a:r>
              <a:rPr lang="zh-CN" altLang="en-US"/>
              <a:t>https://www.bilibili.com/read/cv13875860</a:t>
            </a:r>
            <a:endParaRPr lang="zh-CN" altLang="en-US"/>
          </a:p>
        </p:txBody>
      </p:sp>
      <p:pic>
        <p:nvPicPr>
          <p:cNvPr id="17" name="图片 16"/>
          <p:cNvPicPr>
            <a:picLocks noChangeAspect="1"/>
          </p:cNvPicPr>
          <p:nvPr/>
        </p:nvPicPr>
        <p:blipFill>
          <a:blip r:embed="rId3"/>
          <a:stretch>
            <a:fillRect/>
          </a:stretch>
        </p:blipFill>
        <p:spPr>
          <a:xfrm>
            <a:off x="756285" y="2461260"/>
            <a:ext cx="5591810" cy="2270125"/>
          </a:xfrm>
          <a:prstGeom prst="rect">
            <a:avLst/>
          </a:prstGeom>
        </p:spPr>
      </p:pic>
      <p:pic>
        <p:nvPicPr>
          <p:cNvPr id="5" name="图片 4"/>
          <p:cNvPicPr>
            <a:picLocks noChangeAspect="1"/>
          </p:cNvPicPr>
          <p:nvPr/>
        </p:nvPicPr>
        <p:blipFill>
          <a:blip r:embed="rId4"/>
          <a:stretch>
            <a:fillRect/>
          </a:stretch>
        </p:blipFill>
        <p:spPr>
          <a:xfrm>
            <a:off x="1040130" y="5490845"/>
            <a:ext cx="5307965" cy="932180"/>
          </a:xfrm>
          <a:prstGeom prst="rect">
            <a:avLst/>
          </a:prstGeom>
        </p:spPr>
      </p:pic>
      <p:pic>
        <p:nvPicPr>
          <p:cNvPr id="6" name="图片 5"/>
          <p:cNvPicPr>
            <a:picLocks noChangeAspect="1"/>
          </p:cNvPicPr>
          <p:nvPr/>
        </p:nvPicPr>
        <p:blipFill>
          <a:blip r:embed="rId5"/>
          <a:stretch>
            <a:fillRect/>
          </a:stretch>
        </p:blipFill>
        <p:spPr>
          <a:xfrm>
            <a:off x="6301105" y="2234565"/>
            <a:ext cx="5245735" cy="1524635"/>
          </a:xfrm>
          <a:prstGeom prst="rect">
            <a:avLst/>
          </a:prstGeom>
        </p:spPr>
      </p:pic>
      <p:sp>
        <p:nvSpPr>
          <p:cNvPr id="7" name="文本框 6"/>
          <p:cNvSpPr txBox="1"/>
          <p:nvPr/>
        </p:nvSpPr>
        <p:spPr>
          <a:xfrm>
            <a:off x="6558915" y="4363085"/>
            <a:ext cx="4386580" cy="368300"/>
          </a:xfrm>
          <a:prstGeom prst="rect">
            <a:avLst/>
          </a:prstGeom>
          <a:noFill/>
        </p:spPr>
        <p:txBody>
          <a:bodyPr wrap="none" rtlCol="0" anchor="t">
            <a:spAutoFit/>
          </a:bodyPr>
          <a:p>
            <a:r>
              <a:rPr lang="zh-CN" altLang="en-US">
                <a:solidFill>
                  <a:srgbClr val="FF0000"/>
                </a:solidFill>
              </a:rPr>
              <a:t>即先执行</a:t>
            </a:r>
            <a:r>
              <a:rPr lang="en-US" altLang="zh-CN">
                <a:solidFill>
                  <a:srgbClr val="FF0000"/>
                </a:solidFill>
              </a:rPr>
              <a:t>SystemInit</a:t>
            </a:r>
            <a:r>
              <a:rPr lang="zh-CN" altLang="en-US">
                <a:solidFill>
                  <a:srgbClr val="FF0000"/>
                </a:solidFill>
              </a:rPr>
              <a:t>函数再执行</a:t>
            </a:r>
            <a:r>
              <a:rPr lang="en-US" altLang="zh-CN">
                <a:solidFill>
                  <a:srgbClr val="FF0000"/>
                </a:solidFill>
              </a:rPr>
              <a:t>_main</a:t>
            </a:r>
            <a:r>
              <a:rPr lang="zh-CN" altLang="en-US">
                <a:solidFill>
                  <a:srgbClr val="FF0000"/>
                </a:solidFill>
              </a:rPr>
              <a:t>函数</a:t>
            </a:r>
            <a:endParaRPr lang="zh-CN" altLang="en-US">
              <a:solidFill>
                <a:srgbClr val="FF0000"/>
              </a:solidFill>
            </a:endParaRPr>
          </a:p>
        </p:txBody>
      </p:sp>
      <p:pic>
        <p:nvPicPr>
          <p:cNvPr id="9" name="图片 8"/>
          <p:cNvPicPr>
            <a:picLocks noChangeAspect="1"/>
          </p:cNvPicPr>
          <p:nvPr/>
        </p:nvPicPr>
        <p:blipFill>
          <a:blip r:embed="rId6"/>
          <a:stretch>
            <a:fillRect/>
          </a:stretch>
        </p:blipFill>
        <p:spPr>
          <a:xfrm>
            <a:off x="2807970" y="4395470"/>
            <a:ext cx="3352800" cy="1095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sp>
        <p:nvSpPr>
          <p:cNvPr id="2" name="文本框 1"/>
          <p:cNvSpPr txBox="1"/>
          <p:nvPr/>
        </p:nvSpPr>
        <p:spPr>
          <a:xfrm>
            <a:off x="5891530" y="382905"/>
            <a:ext cx="6096000" cy="368300"/>
          </a:xfrm>
          <a:prstGeom prst="rect">
            <a:avLst/>
          </a:prstGeom>
          <a:noFill/>
        </p:spPr>
        <p:txBody>
          <a:bodyPr wrap="square" rtlCol="0" anchor="t">
            <a:spAutoFit/>
          </a:bodyPr>
          <a:p>
            <a:r>
              <a:rPr lang="zh-CN" altLang="en-US"/>
              <a:t>https://blog.csdn.net/XYJ_Tiger/article/details/124786646</a:t>
            </a:r>
            <a:endParaRPr lang="zh-CN" altLang="en-US"/>
          </a:p>
        </p:txBody>
      </p:sp>
      <p:pic>
        <p:nvPicPr>
          <p:cNvPr id="8" name="图片 7"/>
          <p:cNvPicPr>
            <a:picLocks noChangeAspect="1"/>
          </p:cNvPicPr>
          <p:nvPr/>
        </p:nvPicPr>
        <p:blipFill>
          <a:blip r:embed="rId2"/>
          <a:stretch>
            <a:fillRect/>
          </a:stretch>
        </p:blipFill>
        <p:spPr>
          <a:xfrm>
            <a:off x="3195320" y="1937385"/>
            <a:ext cx="1552575" cy="438150"/>
          </a:xfrm>
          <a:prstGeom prst="rect">
            <a:avLst/>
          </a:prstGeom>
        </p:spPr>
      </p:pic>
      <p:sp>
        <p:nvSpPr>
          <p:cNvPr id="13" name="文本框 12"/>
          <p:cNvSpPr txBox="1"/>
          <p:nvPr/>
        </p:nvSpPr>
        <p:spPr>
          <a:xfrm>
            <a:off x="7317740" y="855345"/>
            <a:ext cx="4229100" cy="645160"/>
          </a:xfrm>
          <a:prstGeom prst="rect">
            <a:avLst/>
          </a:prstGeom>
          <a:noFill/>
        </p:spPr>
        <p:txBody>
          <a:bodyPr wrap="square" rtlCol="0" anchor="t">
            <a:spAutoFit/>
          </a:bodyPr>
          <a:p>
            <a:r>
              <a:rPr lang="zh-CN" altLang="en-US"/>
              <a:t>https://www.bilibili.com/read/cv13875860</a:t>
            </a:r>
            <a:endParaRPr lang="zh-CN" altLang="en-US"/>
          </a:p>
        </p:txBody>
      </p:sp>
      <p:pic>
        <p:nvPicPr>
          <p:cNvPr id="10" name="图片 9"/>
          <p:cNvPicPr>
            <a:picLocks noChangeAspect="1"/>
          </p:cNvPicPr>
          <p:nvPr/>
        </p:nvPicPr>
        <p:blipFill>
          <a:blip r:embed="rId3"/>
          <a:stretch>
            <a:fillRect/>
          </a:stretch>
        </p:blipFill>
        <p:spPr>
          <a:xfrm>
            <a:off x="3195320" y="2479675"/>
            <a:ext cx="5377180" cy="894715"/>
          </a:xfrm>
          <a:prstGeom prst="rect">
            <a:avLst/>
          </a:prstGeom>
        </p:spPr>
      </p:pic>
      <p:pic>
        <p:nvPicPr>
          <p:cNvPr id="12" name="图片 11"/>
          <p:cNvPicPr>
            <a:picLocks noChangeAspect="1"/>
          </p:cNvPicPr>
          <p:nvPr/>
        </p:nvPicPr>
        <p:blipFill>
          <a:blip r:embed="rId4"/>
          <a:stretch>
            <a:fillRect/>
          </a:stretch>
        </p:blipFill>
        <p:spPr>
          <a:xfrm>
            <a:off x="5634355" y="1945640"/>
            <a:ext cx="1438275" cy="390525"/>
          </a:xfrm>
          <a:prstGeom prst="rect">
            <a:avLst/>
          </a:prstGeom>
        </p:spPr>
      </p:pic>
      <p:pic>
        <p:nvPicPr>
          <p:cNvPr id="14" name="图片 13"/>
          <p:cNvPicPr>
            <a:picLocks noChangeAspect="1"/>
          </p:cNvPicPr>
          <p:nvPr/>
        </p:nvPicPr>
        <p:blipFill>
          <a:blip r:embed="rId5"/>
          <a:stretch>
            <a:fillRect/>
          </a:stretch>
        </p:blipFill>
        <p:spPr>
          <a:xfrm>
            <a:off x="5548630" y="3743325"/>
            <a:ext cx="2428875" cy="381000"/>
          </a:xfrm>
          <a:prstGeom prst="rect">
            <a:avLst/>
          </a:prstGeom>
        </p:spPr>
      </p:pic>
      <p:pic>
        <p:nvPicPr>
          <p:cNvPr id="15" name="图片 14"/>
          <p:cNvPicPr>
            <a:picLocks noChangeAspect="1"/>
          </p:cNvPicPr>
          <p:nvPr/>
        </p:nvPicPr>
        <p:blipFill>
          <a:blip r:embed="rId6"/>
          <a:stretch>
            <a:fillRect/>
          </a:stretch>
        </p:blipFill>
        <p:spPr>
          <a:xfrm>
            <a:off x="3015615" y="4309110"/>
            <a:ext cx="6160770" cy="20866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057400" y="2004060"/>
            <a:ext cx="8716645" cy="4404995"/>
          </a:xfrm>
          <a:prstGeom prst="rect">
            <a:avLst/>
          </a:prstGeom>
        </p:spPr>
      </p:pic>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2"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pic>
        <p:nvPicPr>
          <p:cNvPr id="8" name="图片 7"/>
          <p:cNvPicPr>
            <a:picLocks noChangeAspect="1"/>
          </p:cNvPicPr>
          <p:nvPr/>
        </p:nvPicPr>
        <p:blipFill>
          <a:blip r:embed="rId3"/>
          <a:stretch>
            <a:fillRect/>
          </a:stretch>
        </p:blipFill>
        <p:spPr>
          <a:xfrm>
            <a:off x="4004945" y="1500505"/>
            <a:ext cx="1552575" cy="438150"/>
          </a:xfrm>
          <a:prstGeom prst="rect">
            <a:avLst/>
          </a:prstGeom>
        </p:spPr>
      </p:pic>
      <p:sp>
        <p:nvSpPr>
          <p:cNvPr id="6" name="文本框 5"/>
          <p:cNvSpPr txBox="1"/>
          <p:nvPr/>
        </p:nvSpPr>
        <p:spPr>
          <a:xfrm>
            <a:off x="5876925" y="262890"/>
            <a:ext cx="6096000" cy="645160"/>
          </a:xfrm>
          <a:prstGeom prst="rect">
            <a:avLst/>
          </a:prstGeom>
          <a:noFill/>
        </p:spPr>
        <p:txBody>
          <a:bodyPr wrap="square" rtlCol="0" anchor="t">
            <a:spAutoFit/>
          </a:bodyPr>
          <a:p>
            <a:r>
              <a:rPr lang="zh-CN" altLang="en-US"/>
              <a:t>https://www.bilibili.com/video/av207764108?vd_source=84573173e04f0b3739616dc44db2699a</a:t>
            </a:r>
            <a:endParaRPr lang="zh-CN" altLang="en-US"/>
          </a:p>
        </p:txBody>
      </p:sp>
      <p:sp>
        <p:nvSpPr>
          <p:cNvPr id="7" name="文本框 6"/>
          <p:cNvSpPr txBox="1"/>
          <p:nvPr/>
        </p:nvSpPr>
        <p:spPr>
          <a:xfrm>
            <a:off x="2261235" y="4854575"/>
            <a:ext cx="1097280" cy="275590"/>
          </a:xfrm>
          <a:prstGeom prst="rect">
            <a:avLst/>
          </a:prstGeom>
          <a:noFill/>
        </p:spPr>
        <p:txBody>
          <a:bodyPr wrap="none" rtlCol="0" anchor="t">
            <a:spAutoFit/>
          </a:bodyPr>
          <a:p>
            <a:r>
              <a:rPr lang="zh-CN" altLang="en-US" sz="1200">
                <a:sym typeface="+mn-ea"/>
              </a:rPr>
              <a:t>分部下载函数</a:t>
            </a:r>
            <a:endParaRPr lang="zh-CN" altLang="en-US" sz="1200">
              <a:sym typeface="+mn-ea"/>
            </a:endParaRPr>
          </a:p>
        </p:txBody>
      </p:sp>
      <p:sp>
        <p:nvSpPr>
          <p:cNvPr id="23" name="文本框 22"/>
          <p:cNvSpPr txBox="1"/>
          <p:nvPr/>
        </p:nvSpPr>
        <p:spPr>
          <a:xfrm>
            <a:off x="4004945" y="2204085"/>
            <a:ext cx="4297045" cy="275590"/>
          </a:xfrm>
          <a:prstGeom prst="rect">
            <a:avLst/>
          </a:prstGeom>
          <a:noFill/>
        </p:spPr>
        <p:txBody>
          <a:bodyPr wrap="none" rtlCol="0" anchor="t">
            <a:spAutoFit/>
          </a:bodyPr>
          <a:p>
            <a:r>
              <a:rPr lang="zh-CN" altLang="en-US" sz="1200">
                <a:sym typeface="+mn-ea"/>
              </a:rPr>
              <a:t>加载全局变量（将</a:t>
            </a:r>
            <a:r>
              <a:rPr lang="zh-CN" altLang="en-US" sz="1200">
                <a:solidFill>
                  <a:srgbClr val="FF0000"/>
                </a:solidFill>
                <a:sym typeface="+mn-ea"/>
              </a:rPr>
              <a:t>flash</a:t>
            </a:r>
            <a:r>
              <a:rPr lang="zh-CN" altLang="en-US" sz="1200">
                <a:sym typeface="+mn-ea"/>
              </a:rPr>
              <a:t>里的全局变量拷贝到</a:t>
            </a:r>
            <a:r>
              <a:rPr lang="zh-CN" altLang="en-US" sz="1200">
                <a:solidFill>
                  <a:srgbClr val="FF0000"/>
                </a:solidFill>
                <a:sym typeface="+mn-ea"/>
              </a:rPr>
              <a:t>SRAM（内存）</a:t>
            </a:r>
            <a:r>
              <a:rPr lang="zh-CN" altLang="en-US" sz="1200">
                <a:sym typeface="+mn-ea"/>
              </a:rPr>
              <a:t>）</a:t>
            </a:r>
            <a:endParaRPr lang="zh-CN" altLang="en-US" sz="1200"/>
          </a:p>
        </p:txBody>
      </p:sp>
      <p:sp>
        <p:nvSpPr>
          <p:cNvPr id="24" name="文本框 23"/>
          <p:cNvSpPr txBox="1"/>
          <p:nvPr/>
        </p:nvSpPr>
        <p:spPr>
          <a:xfrm>
            <a:off x="4004945" y="3561715"/>
            <a:ext cx="1647825" cy="275590"/>
          </a:xfrm>
          <a:prstGeom prst="rect">
            <a:avLst/>
          </a:prstGeom>
          <a:noFill/>
        </p:spPr>
        <p:txBody>
          <a:bodyPr wrap="square" rtlCol="0" anchor="t">
            <a:spAutoFit/>
          </a:bodyPr>
          <a:p>
            <a:r>
              <a:rPr lang="zh-CN" altLang="en-US" sz="1200">
                <a:sym typeface="+mn-ea"/>
              </a:rPr>
              <a:t>有初始值的全局变量</a:t>
            </a:r>
            <a:endParaRPr lang="zh-CN" altLang="en-US"/>
          </a:p>
        </p:txBody>
      </p:sp>
      <p:sp>
        <p:nvSpPr>
          <p:cNvPr id="25" name="文本框 24"/>
          <p:cNvSpPr txBox="1"/>
          <p:nvPr/>
        </p:nvSpPr>
        <p:spPr>
          <a:xfrm>
            <a:off x="5966460" y="3561715"/>
            <a:ext cx="1706880" cy="275590"/>
          </a:xfrm>
          <a:prstGeom prst="rect">
            <a:avLst/>
          </a:prstGeom>
          <a:noFill/>
        </p:spPr>
        <p:txBody>
          <a:bodyPr wrap="none" rtlCol="0" anchor="t">
            <a:spAutoFit/>
          </a:bodyPr>
          <a:p>
            <a:r>
              <a:rPr lang="zh-CN" altLang="en-US" sz="1200">
                <a:sym typeface="+mn-ea"/>
              </a:rPr>
              <a:t>没有初始值的全局变量</a:t>
            </a:r>
            <a:endParaRPr lang="zh-CN" altLang="en-US" sz="1200"/>
          </a:p>
        </p:txBody>
      </p:sp>
      <p:sp>
        <p:nvSpPr>
          <p:cNvPr id="27" name="文本框 26"/>
          <p:cNvSpPr txBox="1"/>
          <p:nvPr/>
        </p:nvSpPr>
        <p:spPr>
          <a:xfrm>
            <a:off x="6423660" y="5632450"/>
            <a:ext cx="1249680" cy="275590"/>
          </a:xfrm>
          <a:prstGeom prst="rect">
            <a:avLst/>
          </a:prstGeom>
          <a:noFill/>
        </p:spPr>
        <p:txBody>
          <a:bodyPr wrap="none" rtlCol="0" anchor="t">
            <a:spAutoFit/>
          </a:bodyPr>
          <a:p>
            <a:pPr algn="l">
              <a:buClrTx/>
              <a:buSzTx/>
              <a:buFontTx/>
            </a:pPr>
            <a:r>
              <a:rPr lang="zh-CN" altLang="en-US" sz="1200">
                <a:sym typeface="+mn-ea"/>
              </a:rPr>
              <a:t>堆栈初始化函数</a:t>
            </a:r>
            <a:endParaRPr lang="zh-CN" altLang="en-US" sz="1200"/>
          </a:p>
        </p:txBody>
      </p:sp>
      <p:pic>
        <p:nvPicPr>
          <p:cNvPr id="11" name="图片 10"/>
          <p:cNvPicPr>
            <a:picLocks noChangeAspect="1"/>
          </p:cNvPicPr>
          <p:nvPr/>
        </p:nvPicPr>
        <p:blipFill>
          <a:blip r:embed="rId4"/>
          <a:stretch>
            <a:fillRect/>
          </a:stretch>
        </p:blipFill>
        <p:spPr>
          <a:xfrm>
            <a:off x="971550" y="2073910"/>
            <a:ext cx="9353550" cy="4067175"/>
          </a:xfrm>
          <a:prstGeom prst="rect">
            <a:avLst/>
          </a:prstGeom>
        </p:spPr>
      </p:pic>
      <p:pic>
        <p:nvPicPr>
          <p:cNvPr id="17" name="图片 16"/>
          <p:cNvPicPr>
            <a:picLocks noChangeAspect="1"/>
          </p:cNvPicPr>
          <p:nvPr/>
        </p:nvPicPr>
        <p:blipFill>
          <a:blip r:embed="rId5"/>
          <a:stretch>
            <a:fillRect/>
          </a:stretch>
        </p:blipFill>
        <p:spPr>
          <a:xfrm>
            <a:off x="6614160" y="2973705"/>
            <a:ext cx="4019550" cy="781050"/>
          </a:xfrm>
          <a:prstGeom prst="rect">
            <a:avLst/>
          </a:prstGeom>
        </p:spPr>
      </p:pic>
      <p:pic>
        <p:nvPicPr>
          <p:cNvPr id="16" name="图片 15"/>
          <p:cNvPicPr>
            <a:picLocks noChangeAspect="1"/>
          </p:cNvPicPr>
          <p:nvPr/>
        </p:nvPicPr>
        <p:blipFill>
          <a:blip r:embed="rId6"/>
          <a:stretch>
            <a:fillRect/>
          </a:stretch>
        </p:blipFill>
        <p:spPr>
          <a:xfrm>
            <a:off x="6633210" y="3822065"/>
            <a:ext cx="4429125" cy="742950"/>
          </a:xfrm>
          <a:prstGeom prst="rect">
            <a:avLst/>
          </a:prstGeom>
        </p:spPr>
      </p:pic>
      <p:pic>
        <p:nvPicPr>
          <p:cNvPr id="18" name="图片 17"/>
          <p:cNvPicPr>
            <a:picLocks noChangeAspect="1"/>
          </p:cNvPicPr>
          <p:nvPr/>
        </p:nvPicPr>
        <p:blipFill>
          <a:blip r:embed="rId7"/>
          <a:stretch>
            <a:fillRect/>
          </a:stretch>
        </p:blipFill>
        <p:spPr>
          <a:xfrm>
            <a:off x="6614160" y="4632325"/>
            <a:ext cx="5114925" cy="647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6332220" y="2781935"/>
            <a:ext cx="5593080" cy="2218690"/>
          </a:xfrm>
          <a:prstGeom prst="rect">
            <a:avLst/>
          </a:prstGeom>
        </p:spPr>
      </p:pic>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意法半导体（</a:t>
              </a:r>
              <a:r>
                <a:rPr lang="en-US" altLang="zh-CN" sz="2000">
                  <a:sym typeface="+mn-lt"/>
                </a:rPr>
                <a:t>STM32</a:t>
              </a:r>
              <a:r>
                <a:rPr lang="zh-CN" altLang="en-US" sz="2000">
                  <a:sym typeface="+mn-lt"/>
                </a:rPr>
                <a:t>）</a:t>
              </a:r>
              <a:endParaRPr lang="zh-CN" altLang="en-US" sz="2000">
                <a:sym typeface="+mn-lt"/>
              </a:endParaRPr>
            </a:p>
          </p:txBody>
        </p:sp>
        <p:pic>
          <p:nvPicPr>
            <p:cNvPr id="22" name="图片 21"/>
            <p:cNvPicPr>
              <a:picLocks noChangeAspect="1"/>
            </p:cNvPicPr>
            <p:nvPr/>
          </p:nvPicPr>
          <p:blipFill>
            <a:blip r:embed="rId2" cstate="screen"/>
            <a:stretch>
              <a:fillRect/>
            </a:stretch>
          </p:blipFill>
          <p:spPr>
            <a:xfrm>
              <a:off x="522940" y="516970"/>
              <a:ext cx="769909" cy="391281"/>
            </a:xfrm>
            <a:prstGeom prst="rect">
              <a:avLst/>
            </a:prstGeom>
          </p:spPr>
        </p:pic>
      </p:grpSp>
      <p:sp>
        <p:nvSpPr>
          <p:cNvPr id="3" name="文本框 2"/>
          <p:cNvSpPr txBox="1"/>
          <p:nvPr/>
        </p:nvSpPr>
        <p:spPr>
          <a:xfrm>
            <a:off x="670560" y="996950"/>
            <a:ext cx="6647180" cy="368300"/>
          </a:xfrm>
          <a:prstGeom prst="rect">
            <a:avLst/>
          </a:prstGeom>
          <a:noFill/>
        </p:spPr>
        <p:txBody>
          <a:bodyPr wrap="none" rtlCol="0" anchor="t">
            <a:spAutoFit/>
          </a:bodyPr>
          <a:p>
            <a:r>
              <a:rPr lang="zh-CN" altLang="en-US">
                <a:sym typeface="+mn-ea"/>
              </a:rPr>
              <a:t>你必须了解的知识（有的扩展见识</a:t>
            </a:r>
            <a:r>
              <a:rPr lang="en-US" altLang="zh-CN">
                <a:sym typeface="+mn-ea"/>
              </a:rPr>
              <a:t>/</a:t>
            </a:r>
            <a:r>
              <a:rPr lang="zh-CN" altLang="en-US">
                <a:solidFill>
                  <a:srgbClr val="FF0000"/>
                </a:solidFill>
                <a:sym typeface="+mn-ea"/>
              </a:rPr>
              <a:t>有的对你的编程理解有影响</a:t>
            </a:r>
            <a:r>
              <a:rPr lang="zh-CN" altLang="en-US">
                <a:sym typeface="+mn-ea"/>
              </a:rPr>
              <a:t>）</a:t>
            </a:r>
            <a:endParaRPr lang="zh-CN" altLang="en-US">
              <a:sym typeface="+mn-ea"/>
            </a:endParaRPr>
          </a:p>
        </p:txBody>
      </p:sp>
      <p:sp>
        <p:nvSpPr>
          <p:cNvPr id="4" name="文本框 3"/>
          <p:cNvSpPr txBox="1"/>
          <p:nvPr/>
        </p:nvSpPr>
        <p:spPr>
          <a:xfrm>
            <a:off x="756285" y="1500505"/>
            <a:ext cx="2938780" cy="368300"/>
          </a:xfrm>
          <a:prstGeom prst="rect">
            <a:avLst/>
          </a:prstGeom>
          <a:noFill/>
        </p:spPr>
        <p:txBody>
          <a:bodyPr wrap="none" rtlCol="0" anchor="t">
            <a:spAutoFit/>
          </a:bodyPr>
          <a:p>
            <a:pPr algn="l"/>
            <a:r>
              <a:rPr lang="en-US" altLang="zh-CN">
                <a:sym typeface="+mn-ea"/>
              </a:rPr>
              <a:t>3.</a:t>
            </a:r>
            <a:r>
              <a:rPr lang="en-US" altLang="zh-CN">
                <a:solidFill>
                  <a:srgbClr val="FF0000"/>
                </a:solidFill>
                <a:sym typeface="+mn-ea"/>
              </a:rPr>
              <a:t>STM32</a:t>
            </a:r>
            <a:r>
              <a:rPr lang="zh-CN" altLang="en-US">
                <a:solidFill>
                  <a:srgbClr val="FF0000"/>
                </a:solidFill>
                <a:sym typeface="+mn-ea"/>
              </a:rPr>
              <a:t>的启动和运行过程</a:t>
            </a:r>
            <a:endParaRPr lang="zh-CN" altLang="en-US">
              <a:solidFill>
                <a:srgbClr val="FF0000"/>
              </a:solidFill>
              <a:sym typeface="+mn-ea"/>
            </a:endParaRPr>
          </a:p>
        </p:txBody>
      </p:sp>
      <p:pic>
        <p:nvPicPr>
          <p:cNvPr id="8" name="图片 7"/>
          <p:cNvPicPr>
            <a:picLocks noChangeAspect="1"/>
          </p:cNvPicPr>
          <p:nvPr/>
        </p:nvPicPr>
        <p:blipFill>
          <a:blip r:embed="rId3"/>
          <a:stretch>
            <a:fillRect/>
          </a:stretch>
        </p:blipFill>
        <p:spPr>
          <a:xfrm>
            <a:off x="909320" y="1868805"/>
            <a:ext cx="1552575" cy="438150"/>
          </a:xfrm>
          <a:prstGeom prst="rect">
            <a:avLst/>
          </a:prstGeom>
        </p:spPr>
      </p:pic>
      <p:sp>
        <p:nvSpPr>
          <p:cNvPr id="5" name="文本框 4"/>
          <p:cNvSpPr txBox="1"/>
          <p:nvPr/>
        </p:nvSpPr>
        <p:spPr>
          <a:xfrm>
            <a:off x="6914515" y="308610"/>
            <a:ext cx="5010785" cy="922020"/>
          </a:xfrm>
          <a:prstGeom prst="rect">
            <a:avLst/>
          </a:prstGeom>
          <a:noFill/>
        </p:spPr>
        <p:txBody>
          <a:bodyPr wrap="square" rtlCol="0" anchor="t">
            <a:spAutoFit/>
          </a:bodyPr>
          <a:p>
            <a:r>
              <a:rPr lang="zh-CN" altLang="en-US"/>
              <a:t>https://blog.csdn.net/weixin_42328389/article/details/120622384?spm=a2c6h.12873639.article-detail.6.1436bbb7kyjAWT</a:t>
            </a:r>
            <a:endParaRPr lang="zh-CN" altLang="en-US"/>
          </a:p>
        </p:txBody>
      </p:sp>
      <p:pic>
        <p:nvPicPr>
          <p:cNvPr id="6" name="图片 5"/>
          <p:cNvPicPr>
            <a:picLocks noChangeAspect="1"/>
          </p:cNvPicPr>
          <p:nvPr/>
        </p:nvPicPr>
        <p:blipFill>
          <a:blip r:embed="rId4"/>
          <a:stretch>
            <a:fillRect/>
          </a:stretch>
        </p:blipFill>
        <p:spPr>
          <a:xfrm>
            <a:off x="1088390" y="2113280"/>
            <a:ext cx="5439410" cy="1024890"/>
          </a:xfrm>
          <a:prstGeom prst="rect">
            <a:avLst/>
          </a:prstGeom>
        </p:spPr>
      </p:pic>
      <p:sp>
        <p:nvSpPr>
          <p:cNvPr id="7" name="文本框 6"/>
          <p:cNvSpPr txBox="1"/>
          <p:nvPr/>
        </p:nvSpPr>
        <p:spPr>
          <a:xfrm>
            <a:off x="4679950" y="1591310"/>
            <a:ext cx="1605280" cy="521970"/>
          </a:xfrm>
          <a:prstGeom prst="rect">
            <a:avLst/>
          </a:prstGeom>
          <a:noFill/>
        </p:spPr>
        <p:txBody>
          <a:bodyPr wrap="none" rtlCol="0" anchor="t">
            <a:spAutoFit/>
          </a:bodyPr>
          <a:p>
            <a:r>
              <a:rPr lang="zh-CN" altLang="en-US" sz="2800" b="1">
                <a:solidFill>
                  <a:srgbClr val="FF0000"/>
                </a:solidFill>
              </a:rPr>
              <a:t>总结一下</a:t>
            </a:r>
            <a:endParaRPr lang="zh-CN" altLang="en-US" sz="2800" b="1">
              <a:solidFill>
                <a:srgbClr val="FF0000"/>
              </a:solidFill>
            </a:endParaRPr>
          </a:p>
        </p:txBody>
      </p:sp>
      <p:pic>
        <p:nvPicPr>
          <p:cNvPr id="9" name="图片 8"/>
          <p:cNvPicPr>
            <a:picLocks noChangeAspect="1"/>
          </p:cNvPicPr>
          <p:nvPr/>
        </p:nvPicPr>
        <p:blipFill>
          <a:blip r:embed="rId5"/>
          <a:stretch>
            <a:fillRect/>
          </a:stretch>
        </p:blipFill>
        <p:spPr>
          <a:xfrm>
            <a:off x="1188085" y="3011170"/>
            <a:ext cx="4991735" cy="3462655"/>
          </a:xfrm>
          <a:prstGeom prst="rect">
            <a:avLst/>
          </a:prstGeom>
        </p:spPr>
      </p:pic>
      <p:pic>
        <p:nvPicPr>
          <p:cNvPr id="11" name="图片 10"/>
          <p:cNvPicPr>
            <a:picLocks noChangeAspect="1"/>
          </p:cNvPicPr>
          <p:nvPr/>
        </p:nvPicPr>
        <p:blipFill>
          <a:blip r:embed="rId6"/>
          <a:stretch>
            <a:fillRect/>
          </a:stretch>
        </p:blipFill>
        <p:spPr>
          <a:xfrm>
            <a:off x="3695065" y="2295525"/>
            <a:ext cx="6762750" cy="1333500"/>
          </a:xfrm>
          <a:prstGeom prst="rect">
            <a:avLst/>
          </a:prstGeom>
        </p:spPr>
      </p:pic>
      <p:pic>
        <p:nvPicPr>
          <p:cNvPr id="16" name="图片 15"/>
          <p:cNvPicPr>
            <a:picLocks noChangeAspect="1"/>
          </p:cNvPicPr>
          <p:nvPr/>
        </p:nvPicPr>
        <p:blipFill>
          <a:blip r:embed="rId7"/>
          <a:stretch>
            <a:fillRect/>
          </a:stretch>
        </p:blipFill>
        <p:spPr>
          <a:xfrm>
            <a:off x="3247390" y="4055745"/>
            <a:ext cx="7210425" cy="1390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开发版（代码框架）</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2" name="文本框 1"/>
          <p:cNvSpPr txBox="1"/>
          <p:nvPr/>
        </p:nvSpPr>
        <p:spPr>
          <a:xfrm>
            <a:off x="3280410" y="3244850"/>
            <a:ext cx="5631180" cy="368300"/>
          </a:xfrm>
          <a:prstGeom prst="rect">
            <a:avLst/>
          </a:prstGeom>
          <a:noFill/>
        </p:spPr>
        <p:txBody>
          <a:bodyPr wrap="none" rtlCol="0" anchor="t">
            <a:spAutoFit/>
          </a:bodyPr>
          <a:p>
            <a:r>
              <a:rPr lang="en-US" altLang="zh-CN">
                <a:sym typeface="+mn-lt"/>
              </a:rPr>
              <a:t>C++</a:t>
            </a:r>
            <a:r>
              <a:rPr lang="zh-CN" altLang="en-US">
                <a:sym typeface="+mn-lt"/>
              </a:rPr>
              <a:t>不会啊，还有一整套</a:t>
            </a:r>
            <a:r>
              <a:rPr lang="en-US" altLang="zh-CN">
                <a:sym typeface="+mn-lt"/>
              </a:rPr>
              <a:t>PPT</a:t>
            </a:r>
            <a:r>
              <a:rPr lang="zh-CN" altLang="en-US">
                <a:sym typeface="+mn-lt"/>
              </a:rPr>
              <a:t>（很多很多）在等着你们</a:t>
            </a:r>
            <a:endParaRPr lang="zh-CN" altLang="en-US"/>
          </a:p>
        </p:txBody>
      </p:sp>
      <p:pic>
        <p:nvPicPr>
          <p:cNvPr id="9" name="图片 8"/>
          <p:cNvPicPr>
            <a:picLocks noChangeAspect="1"/>
          </p:cNvPicPr>
          <p:nvPr/>
        </p:nvPicPr>
        <p:blipFill>
          <a:blip r:embed="rId2"/>
          <a:stretch>
            <a:fillRect/>
          </a:stretch>
        </p:blipFill>
        <p:spPr>
          <a:xfrm>
            <a:off x="2513330" y="2393950"/>
            <a:ext cx="7165340" cy="24568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6263640" cy="391281"/>
            <a:chOff x="522940" y="516970"/>
            <a:chExt cx="6263640" cy="391281"/>
          </a:xfrm>
        </p:grpSpPr>
        <p:sp>
          <p:nvSpPr>
            <p:cNvPr id="21" name="稻壳儿小白白(http://dwz.cn/Wu2UP)"/>
            <p:cNvSpPr txBox="1">
              <a:spLocks noChangeArrowheads="1"/>
            </p:cNvSpPr>
            <p:nvPr/>
          </p:nvSpPr>
          <p:spPr bwMode="auto">
            <a:xfrm>
              <a:off x="1420195" y="554435"/>
              <a:ext cx="53663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开发版（代码框架）</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2" name="文本框 1"/>
          <p:cNvSpPr txBox="1"/>
          <p:nvPr/>
        </p:nvSpPr>
        <p:spPr>
          <a:xfrm>
            <a:off x="2731135" y="3578225"/>
            <a:ext cx="6126480" cy="368300"/>
          </a:xfrm>
          <a:prstGeom prst="rect">
            <a:avLst/>
          </a:prstGeom>
          <a:noFill/>
        </p:spPr>
        <p:txBody>
          <a:bodyPr wrap="none" rtlCol="0" anchor="t">
            <a:spAutoFit/>
          </a:bodyPr>
          <a:p>
            <a:r>
              <a:rPr lang="zh-CN" altLang="en-US">
                <a:sym typeface="+mn-lt"/>
              </a:rPr>
              <a:t>进队再讲，还有一本详尽的说明书（很长很长）在等着你们</a:t>
            </a:r>
            <a:endParaRPr lang="zh-CN" altLang="en-US"/>
          </a:p>
        </p:txBody>
      </p:sp>
      <p:pic>
        <p:nvPicPr>
          <p:cNvPr id="9" name="图片 8"/>
          <p:cNvPicPr>
            <a:picLocks noChangeAspect="1"/>
          </p:cNvPicPr>
          <p:nvPr/>
        </p:nvPicPr>
        <p:blipFill>
          <a:blip r:embed="rId2"/>
          <a:stretch>
            <a:fillRect/>
          </a:stretch>
        </p:blipFill>
        <p:spPr>
          <a:xfrm>
            <a:off x="2607310" y="2410460"/>
            <a:ext cx="7165340" cy="24568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5234940" cy="391281"/>
            <a:chOff x="522940" y="516970"/>
            <a:chExt cx="5234940" cy="391281"/>
          </a:xfrm>
        </p:grpSpPr>
        <p:sp>
          <p:nvSpPr>
            <p:cNvPr id="21" name="稻壳儿小白白(http://dwz.cn/Wu2UP)"/>
            <p:cNvSpPr txBox="1">
              <a:spLocks noChangeArrowheads="1"/>
            </p:cNvSpPr>
            <p:nvPr/>
          </p:nvSpPr>
          <p:spPr bwMode="auto">
            <a:xfrm>
              <a:off x="1420195" y="554435"/>
              <a:ext cx="43376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概述</a:t>
              </a:r>
              <a:r>
                <a:rPr lang="en-US" altLang="zh-CN" sz="2000">
                  <a:sym typeface="+mn-lt"/>
                </a:rPr>
                <a:t>CPU</a:t>
              </a:r>
              <a:r>
                <a:rPr lang="zh-CN" altLang="en-US" sz="2000">
                  <a:sym typeface="+mn-lt"/>
                </a:rPr>
                <a:t>怎么</a:t>
              </a:r>
              <a:r>
                <a:rPr lang="zh-CN" altLang="en-US" sz="2000">
                  <a:sym typeface="+mn-lt"/>
                </a:rPr>
                <a:t>工作</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3" name="文本框 2"/>
          <p:cNvSpPr txBox="1"/>
          <p:nvPr/>
        </p:nvSpPr>
        <p:spPr>
          <a:xfrm>
            <a:off x="5430520" y="493395"/>
            <a:ext cx="6096000" cy="368300"/>
          </a:xfrm>
          <a:prstGeom prst="rect">
            <a:avLst/>
          </a:prstGeom>
          <a:noFill/>
        </p:spPr>
        <p:txBody>
          <a:bodyPr wrap="square" rtlCol="0" anchor="t">
            <a:spAutoFit/>
          </a:bodyPr>
          <a:p>
            <a:r>
              <a:rPr lang="zh-CN" altLang="en-US"/>
              <a:t>https://www.youtube.com/watch?v=ggiXcP48jBY</a:t>
            </a:r>
            <a:endParaRPr lang="zh-CN" altLang="en-US"/>
          </a:p>
        </p:txBody>
      </p:sp>
      <p:pic>
        <p:nvPicPr>
          <p:cNvPr id="7" name="图片 6"/>
          <p:cNvPicPr>
            <a:picLocks noChangeAspect="1"/>
          </p:cNvPicPr>
          <p:nvPr/>
        </p:nvPicPr>
        <p:blipFill>
          <a:blip r:embed="rId2"/>
          <a:stretch>
            <a:fillRect/>
          </a:stretch>
        </p:blipFill>
        <p:spPr>
          <a:xfrm>
            <a:off x="523240" y="1558925"/>
            <a:ext cx="3171825" cy="2838450"/>
          </a:xfrm>
          <a:prstGeom prst="rect">
            <a:avLst/>
          </a:prstGeom>
        </p:spPr>
      </p:pic>
      <p:pic>
        <p:nvPicPr>
          <p:cNvPr id="11" name="图片 10"/>
          <p:cNvPicPr>
            <a:picLocks noChangeAspect="1"/>
          </p:cNvPicPr>
          <p:nvPr/>
        </p:nvPicPr>
        <p:blipFill>
          <a:blip r:embed="rId3"/>
          <a:stretch>
            <a:fillRect/>
          </a:stretch>
        </p:blipFill>
        <p:spPr>
          <a:xfrm>
            <a:off x="4459605" y="4102735"/>
            <a:ext cx="5960110" cy="2251710"/>
          </a:xfrm>
          <a:prstGeom prst="rect">
            <a:avLst/>
          </a:prstGeom>
        </p:spPr>
      </p:pic>
      <p:pic>
        <p:nvPicPr>
          <p:cNvPr id="13" name="图片 12"/>
          <p:cNvPicPr>
            <a:picLocks noChangeAspect="1"/>
          </p:cNvPicPr>
          <p:nvPr/>
        </p:nvPicPr>
        <p:blipFill>
          <a:blip r:embed="rId4"/>
          <a:stretch>
            <a:fillRect/>
          </a:stretch>
        </p:blipFill>
        <p:spPr>
          <a:xfrm>
            <a:off x="4554855" y="1229995"/>
            <a:ext cx="5768975" cy="3129280"/>
          </a:xfrm>
          <a:prstGeom prst="rect">
            <a:avLst/>
          </a:prstGeom>
        </p:spPr>
      </p:pic>
      <p:sp>
        <p:nvSpPr>
          <p:cNvPr id="14" name="文本框 13"/>
          <p:cNvSpPr txBox="1"/>
          <p:nvPr/>
        </p:nvSpPr>
        <p:spPr>
          <a:xfrm>
            <a:off x="599440" y="4655820"/>
            <a:ext cx="3255645" cy="922020"/>
          </a:xfrm>
          <a:prstGeom prst="rect">
            <a:avLst/>
          </a:prstGeom>
          <a:noFill/>
        </p:spPr>
        <p:txBody>
          <a:bodyPr wrap="square" rtlCol="0" anchor="t">
            <a:spAutoFit/>
          </a:bodyPr>
          <a:p>
            <a:r>
              <a:rPr lang="zh-CN" altLang="en-US"/>
              <a:t>CPU（中央处理器），也被称为微处理器，是计算机的心脏和/或大脑。</a:t>
            </a:r>
            <a:endParaRPr lang="zh-CN" altLang="en-US"/>
          </a:p>
        </p:txBody>
      </p:sp>
      <p:sp>
        <p:nvSpPr>
          <p:cNvPr id="15" name="文本框 14"/>
          <p:cNvSpPr txBox="1"/>
          <p:nvPr/>
        </p:nvSpPr>
        <p:spPr>
          <a:xfrm>
            <a:off x="5430520" y="908050"/>
            <a:ext cx="6096000" cy="368300"/>
          </a:xfrm>
          <a:prstGeom prst="rect">
            <a:avLst/>
          </a:prstGeom>
          <a:noFill/>
        </p:spPr>
        <p:txBody>
          <a:bodyPr wrap="square" rtlCol="0" anchor="t">
            <a:spAutoFit/>
          </a:bodyPr>
          <a:p>
            <a:r>
              <a:rPr lang="zh-CN" altLang="en-US"/>
              <a:t>https://www.youtube.com/watch?v=Lqsesl0hSDQ</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5234940" cy="391281"/>
            <a:chOff x="522940" y="516970"/>
            <a:chExt cx="5234940" cy="391281"/>
          </a:xfrm>
        </p:grpSpPr>
        <p:sp>
          <p:nvSpPr>
            <p:cNvPr id="21" name="稻壳儿小白白(http://dwz.cn/Wu2UP)"/>
            <p:cNvSpPr txBox="1">
              <a:spLocks noChangeArrowheads="1"/>
            </p:cNvSpPr>
            <p:nvPr/>
          </p:nvSpPr>
          <p:spPr bwMode="auto">
            <a:xfrm>
              <a:off x="1420195" y="554435"/>
              <a:ext cx="43376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不同</a:t>
              </a:r>
              <a:r>
                <a:rPr lang="en-US" altLang="zh-CN" sz="2000">
                  <a:sym typeface="+mn-lt"/>
                </a:rPr>
                <a:t>CPU</a:t>
              </a:r>
              <a:r>
                <a:rPr lang="zh-CN" altLang="en-US" sz="2000">
                  <a:sym typeface="+mn-lt"/>
                </a:rPr>
                <a:t>有什么区别</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4" name="文本框 3"/>
          <p:cNvSpPr txBox="1"/>
          <p:nvPr/>
        </p:nvSpPr>
        <p:spPr>
          <a:xfrm>
            <a:off x="5758180" y="516890"/>
            <a:ext cx="6096000" cy="645160"/>
          </a:xfrm>
          <a:prstGeom prst="rect">
            <a:avLst/>
          </a:prstGeom>
          <a:noFill/>
        </p:spPr>
        <p:txBody>
          <a:bodyPr wrap="square" rtlCol="0" anchor="t">
            <a:spAutoFit/>
          </a:bodyPr>
          <a:p>
            <a:r>
              <a:rPr lang="zh-CN" altLang="en-US"/>
              <a:t>https://blog.csdn.net/weixin_45562000/article/details/113112165</a:t>
            </a:r>
            <a:endParaRPr lang="zh-CN" altLang="en-US"/>
          </a:p>
        </p:txBody>
      </p:sp>
      <p:sp>
        <p:nvSpPr>
          <p:cNvPr id="5" name="文本框 4"/>
          <p:cNvSpPr txBox="1"/>
          <p:nvPr/>
        </p:nvSpPr>
        <p:spPr>
          <a:xfrm>
            <a:off x="541655" y="1253490"/>
            <a:ext cx="6096000" cy="368300"/>
          </a:xfrm>
          <a:prstGeom prst="rect">
            <a:avLst/>
          </a:prstGeom>
          <a:noFill/>
        </p:spPr>
        <p:txBody>
          <a:bodyPr wrap="square" rtlCol="0" anchor="t">
            <a:spAutoFit/>
          </a:bodyPr>
          <a:p>
            <a:r>
              <a:rPr lang="zh-CN" altLang="en-US"/>
              <a:t>影响CPU性能的主要因素可以分为两大块：主频和架构</a:t>
            </a:r>
            <a:endParaRPr lang="zh-CN" altLang="en-US"/>
          </a:p>
        </p:txBody>
      </p:sp>
      <p:sp>
        <p:nvSpPr>
          <p:cNvPr id="6" name="文本框 5"/>
          <p:cNvSpPr txBox="1"/>
          <p:nvPr/>
        </p:nvSpPr>
        <p:spPr>
          <a:xfrm>
            <a:off x="523240" y="2122170"/>
            <a:ext cx="6096000" cy="922020"/>
          </a:xfrm>
          <a:prstGeom prst="rect">
            <a:avLst/>
          </a:prstGeom>
          <a:noFill/>
        </p:spPr>
        <p:txBody>
          <a:bodyPr wrap="square" rtlCol="0" anchor="t">
            <a:spAutoFit/>
          </a:bodyPr>
          <a:p>
            <a:r>
              <a:rPr lang="zh-CN" altLang="en-US">
                <a:solidFill>
                  <a:srgbClr val="FF0000"/>
                </a:solidFill>
              </a:rPr>
              <a:t>主频</a:t>
            </a:r>
            <a:r>
              <a:rPr lang="zh-CN" altLang="en-US"/>
              <a:t>(主频即CPU的时钟频率)</a:t>
            </a:r>
            <a:r>
              <a:rPr lang="en-US" altLang="zh-CN"/>
              <a:t>:</a:t>
            </a:r>
            <a:r>
              <a:rPr lang="zh-CN" altLang="en-US"/>
              <a:t>我们可以理解为中央部门的工作能力。</a:t>
            </a:r>
            <a:endParaRPr lang="zh-CN" altLang="en-US"/>
          </a:p>
          <a:p>
            <a:endParaRPr lang="zh-CN" altLang="en-US"/>
          </a:p>
        </p:txBody>
      </p:sp>
      <p:sp>
        <p:nvSpPr>
          <p:cNvPr id="8" name="文本框 7"/>
          <p:cNvSpPr txBox="1"/>
          <p:nvPr/>
        </p:nvSpPr>
        <p:spPr>
          <a:xfrm>
            <a:off x="541655" y="2970530"/>
            <a:ext cx="6096000" cy="645160"/>
          </a:xfrm>
          <a:prstGeom prst="rect">
            <a:avLst/>
          </a:prstGeom>
          <a:noFill/>
        </p:spPr>
        <p:txBody>
          <a:bodyPr wrap="square" rtlCol="0" anchor="t">
            <a:spAutoFit/>
          </a:bodyPr>
          <a:p>
            <a:r>
              <a:rPr lang="zh-CN" altLang="en-US">
                <a:solidFill>
                  <a:srgbClr val="FF0000"/>
                </a:solidFill>
              </a:rPr>
              <a:t>时钟频率</a:t>
            </a:r>
            <a:r>
              <a:rPr lang="zh-CN" altLang="en-US"/>
              <a:t>:它是提供电脑定时信号的一个源，它会产生不同频率的基准信号，用于同步ＣＰＵ的每一步基本操作。</a:t>
            </a:r>
            <a:endParaRPr lang="zh-CN" altLang="en-US"/>
          </a:p>
        </p:txBody>
      </p:sp>
      <p:pic>
        <p:nvPicPr>
          <p:cNvPr id="10" name="图片 9"/>
          <p:cNvPicPr>
            <a:picLocks noChangeAspect="1"/>
          </p:cNvPicPr>
          <p:nvPr/>
        </p:nvPicPr>
        <p:blipFill>
          <a:blip r:embed="rId2"/>
          <a:stretch>
            <a:fillRect/>
          </a:stretch>
        </p:blipFill>
        <p:spPr>
          <a:xfrm>
            <a:off x="765810" y="3759200"/>
            <a:ext cx="3390265" cy="1731010"/>
          </a:xfrm>
          <a:prstGeom prst="rect">
            <a:avLst/>
          </a:prstGeom>
        </p:spPr>
      </p:pic>
      <p:sp>
        <p:nvSpPr>
          <p:cNvPr id="12" name="文本框 11"/>
          <p:cNvSpPr txBox="1"/>
          <p:nvPr/>
        </p:nvSpPr>
        <p:spPr>
          <a:xfrm>
            <a:off x="6705600" y="1200150"/>
            <a:ext cx="4778375" cy="2861310"/>
          </a:xfrm>
          <a:prstGeom prst="rect">
            <a:avLst/>
          </a:prstGeom>
          <a:noFill/>
        </p:spPr>
        <p:txBody>
          <a:bodyPr wrap="square" rtlCol="0" anchor="t">
            <a:spAutoFit/>
          </a:bodyPr>
          <a:p>
            <a:r>
              <a:rPr lang="zh-CN" altLang="en-US">
                <a:solidFill>
                  <a:srgbClr val="FF0000"/>
                </a:solidFill>
                <a:sym typeface="+mn-ea"/>
              </a:rPr>
              <a:t>怎么获得时钟频率</a:t>
            </a:r>
            <a:r>
              <a:rPr lang="zh-CN" altLang="en-US">
                <a:sym typeface="+mn-ea"/>
              </a:rPr>
              <a:t>:</a:t>
            </a:r>
            <a:r>
              <a:rPr lang="zh-CN" altLang="en-US"/>
              <a:t>单片机的时钟信号由外部振荡和内部振荡两种方式取得。</a:t>
            </a:r>
            <a:endParaRPr lang="zh-CN" altLang="en-US"/>
          </a:p>
          <a:p>
            <a:r>
              <a:rPr lang="en-US" altLang="zh-CN"/>
              <a:t>1.</a:t>
            </a:r>
            <a:r>
              <a:rPr lang="zh-CN" altLang="en-US">
                <a:solidFill>
                  <a:srgbClr val="FF0000"/>
                </a:solidFill>
              </a:rPr>
              <a:t>单片机内部时钟</a:t>
            </a:r>
            <a:endParaRPr lang="zh-CN" altLang="en-US"/>
          </a:p>
          <a:p>
            <a:r>
              <a:rPr lang="zh-CN" altLang="en-US"/>
              <a:t>指使用芯片内部振荡电路，精度不高且温飘较大。有时为了节省成本、不需要精确定时及计数的情况下可以不用外部时钟。</a:t>
            </a:r>
            <a:endParaRPr lang="zh-CN" altLang="en-US"/>
          </a:p>
          <a:p>
            <a:r>
              <a:rPr lang="en-US" altLang="zh-CN"/>
              <a:t>2.</a:t>
            </a:r>
            <a:r>
              <a:rPr lang="en-US" altLang="zh-CN">
                <a:solidFill>
                  <a:srgbClr val="FF0000"/>
                </a:solidFill>
              </a:rPr>
              <a:t>单片机外部晶振时钟</a:t>
            </a:r>
            <a:endParaRPr lang="en-US" altLang="zh-CN">
              <a:solidFill>
                <a:srgbClr val="FF0000"/>
              </a:solidFill>
            </a:endParaRPr>
          </a:p>
          <a:p>
            <a:r>
              <a:rPr lang="en-US" altLang="zh-CN"/>
              <a:t>由RC振荡和石英晶振两部分构成。</a:t>
            </a:r>
            <a:r>
              <a:rPr lang="zh-CN" altLang="en-US"/>
              <a:t>（压电效应）</a:t>
            </a:r>
            <a:endParaRPr lang="en-US" altLang="zh-CN"/>
          </a:p>
          <a:p>
            <a:endParaRPr lang="en-US" altLang="zh-CN"/>
          </a:p>
        </p:txBody>
      </p:sp>
      <p:pic>
        <p:nvPicPr>
          <p:cNvPr id="16" name="图片 15"/>
          <p:cNvPicPr>
            <a:picLocks noChangeAspect="1"/>
          </p:cNvPicPr>
          <p:nvPr/>
        </p:nvPicPr>
        <p:blipFill>
          <a:blip r:embed="rId3"/>
          <a:stretch>
            <a:fillRect/>
          </a:stretch>
        </p:blipFill>
        <p:spPr>
          <a:xfrm>
            <a:off x="6830060" y="3895725"/>
            <a:ext cx="3133725" cy="1457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0" name="组合 19"/>
          <p:cNvGrpSpPr/>
          <p:nvPr/>
        </p:nvGrpSpPr>
        <p:grpSpPr>
          <a:xfrm>
            <a:off x="522942" y="516971"/>
            <a:ext cx="5234940" cy="391281"/>
            <a:chOff x="522940" y="516970"/>
            <a:chExt cx="5234940" cy="391281"/>
          </a:xfrm>
        </p:grpSpPr>
        <p:sp>
          <p:nvSpPr>
            <p:cNvPr id="21" name="稻壳儿小白白(http://dwz.cn/Wu2UP)"/>
            <p:cNvSpPr txBox="1">
              <a:spLocks noChangeArrowheads="1"/>
            </p:cNvSpPr>
            <p:nvPr/>
          </p:nvSpPr>
          <p:spPr bwMode="auto">
            <a:xfrm>
              <a:off x="1420195" y="554435"/>
              <a:ext cx="433768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a:sym typeface="+mn-lt"/>
                </a:rPr>
                <a:t>硬件平台</a:t>
              </a:r>
              <a:r>
                <a:rPr lang="en-US" altLang="zh-CN" sz="2000">
                  <a:sym typeface="+mn-lt"/>
                </a:rPr>
                <a:t>——</a:t>
              </a:r>
              <a:r>
                <a:rPr lang="zh-CN" altLang="en-US" sz="2000">
                  <a:sym typeface="+mn-lt"/>
                </a:rPr>
                <a:t>不同</a:t>
              </a:r>
              <a:r>
                <a:rPr lang="en-US" altLang="zh-CN" sz="2000">
                  <a:sym typeface="+mn-lt"/>
                </a:rPr>
                <a:t>CPU</a:t>
              </a:r>
              <a:r>
                <a:rPr lang="zh-CN" altLang="en-US" sz="2000">
                  <a:sym typeface="+mn-lt"/>
                </a:rPr>
                <a:t>有什么区别</a:t>
              </a:r>
              <a:endParaRPr lang="zh-CN" altLang="en-US" sz="2000">
                <a:sym typeface="+mn-lt"/>
              </a:endParaRPr>
            </a:p>
          </p:txBody>
        </p:sp>
        <p:pic>
          <p:nvPicPr>
            <p:cNvPr id="22" name="图片 21"/>
            <p:cNvPicPr>
              <a:picLocks noChangeAspect="1"/>
            </p:cNvPicPr>
            <p:nvPr/>
          </p:nvPicPr>
          <p:blipFill>
            <a:blip r:embed="rId1" cstate="screen"/>
            <a:stretch>
              <a:fillRect/>
            </a:stretch>
          </p:blipFill>
          <p:spPr>
            <a:xfrm>
              <a:off x="522940" y="516970"/>
              <a:ext cx="769909" cy="391281"/>
            </a:xfrm>
            <a:prstGeom prst="rect">
              <a:avLst/>
            </a:prstGeom>
          </p:spPr>
        </p:pic>
      </p:grpSp>
      <p:sp>
        <p:nvSpPr>
          <p:cNvPr id="4" name="文本框 3"/>
          <p:cNvSpPr txBox="1"/>
          <p:nvPr/>
        </p:nvSpPr>
        <p:spPr>
          <a:xfrm>
            <a:off x="5758180" y="516890"/>
            <a:ext cx="6096000" cy="645160"/>
          </a:xfrm>
          <a:prstGeom prst="rect">
            <a:avLst/>
          </a:prstGeom>
          <a:noFill/>
        </p:spPr>
        <p:txBody>
          <a:bodyPr wrap="square" rtlCol="0" anchor="t">
            <a:spAutoFit/>
          </a:bodyPr>
          <a:p>
            <a:r>
              <a:rPr lang="zh-CN" altLang="en-US"/>
              <a:t>https://blog.csdn.net/weixin_45562000/article/details/113112165</a:t>
            </a:r>
            <a:endParaRPr lang="zh-CN" altLang="en-US"/>
          </a:p>
        </p:txBody>
      </p:sp>
      <p:sp>
        <p:nvSpPr>
          <p:cNvPr id="5" name="文本框 4"/>
          <p:cNvSpPr txBox="1"/>
          <p:nvPr/>
        </p:nvSpPr>
        <p:spPr>
          <a:xfrm>
            <a:off x="541655" y="1253490"/>
            <a:ext cx="6096000" cy="368300"/>
          </a:xfrm>
          <a:prstGeom prst="rect">
            <a:avLst/>
          </a:prstGeom>
          <a:noFill/>
        </p:spPr>
        <p:txBody>
          <a:bodyPr wrap="square" rtlCol="0" anchor="t">
            <a:spAutoFit/>
          </a:bodyPr>
          <a:p>
            <a:r>
              <a:rPr lang="zh-CN" altLang="en-US"/>
              <a:t>影响CPU性能的主要因素可以分为两大块：主频和架构</a:t>
            </a:r>
            <a:endParaRPr lang="zh-CN" altLang="en-US"/>
          </a:p>
        </p:txBody>
      </p:sp>
      <p:sp>
        <p:nvSpPr>
          <p:cNvPr id="6" name="文本框 5"/>
          <p:cNvSpPr txBox="1"/>
          <p:nvPr/>
        </p:nvSpPr>
        <p:spPr>
          <a:xfrm>
            <a:off x="523240" y="2122170"/>
            <a:ext cx="6096000" cy="368300"/>
          </a:xfrm>
          <a:prstGeom prst="rect">
            <a:avLst/>
          </a:prstGeom>
          <a:noFill/>
        </p:spPr>
        <p:txBody>
          <a:bodyPr wrap="square" rtlCol="0" anchor="t">
            <a:spAutoFit/>
          </a:bodyPr>
          <a:p>
            <a:r>
              <a:rPr lang="zh-CN" altLang="en-US">
                <a:solidFill>
                  <a:srgbClr val="FF0000"/>
                </a:solidFill>
              </a:rPr>
              <a:t>架构</a:t>
            </a:r>
            <a:r>
              <a:rPr lang="zh-CN" altLang="en-US"/>
              <a:t>(</a:t>
            </a:r>
            <a:r>
              <a:rPr lang="en-US" altLang="zh-CN"/>
              <a:t>CPU</a:t>
            </a:r>
            <a:r>
              <a:rPr lang="zh-CN" altLang="en-US"/>
              <a:t>的构成结构)</a:t>
            </a:r>
            <a:r>
              <a:rPr lang="en-US" altLang="zh-CN"/>
              <a:t>:</a:t>
            </a:r>
            <a:r>
              <a:rPr lang="zh-CN" altLang="en-US"/>
              <a:t>架构可以理解为国家的管理制度</a:t>
            </a:r>
            <a:endParaRPr lang="zh-CN" altLang="en-US"/>
          </a:p>
        </p:txBody>
      </p:sp>
      <p:sp>
        <p:nvSpPr>
          <p:cNvPr id="2" name="文本框 1"/>
          <p:cNvSpPr txBox="1"/>
          <p:nvPr/>
        </p:nvSpPr>
        <p:spPr>
          <a:xfrm>
            <a:off x="541655" y="2772410"/>
            <a:ext cx="6096000" cy="368300"/>
          </a:xfrm>
          <a:prstGeom prst="rect">
            <a:avLst/>
          </a:prstGeom>
          <a:noFill/>
        </p:spPr>
        <p:txBody>
          <a:bodyPr wrap="square" rtlCol="0" anchor="t">
            <a:spAutoFit/>
          </a:bodyPr>
          <a:p>
            <a:r>
              <a:rPr lang="zh-CN" altLang="en-US"/>
              <a:t>CPU的结构主要由运算器、控制器、寄存器三大块组成。</a:t>
            </a:r>
            <a:endParaRPr lang="zh-CN" altLang="en-US"/>
          </a:p>
        </p:txBody>
      </p:sp>
      <p:sp>
        <p:nvSpPr>
          <p:cNvPr id="3" name="文本框 2"/>
          <p:cNvSpPr txBox="1"/>
          <p:nvPr/>
        </p:nvSpPr>
        <p:spPr>
          <a:xfrm>
            <a:off x="594360" y="3422650"/>
            <a:ext cx="6096000" cy="922020"/>
          </a:xfrm>
          <a:prstGeom prst="rect">
            <a:avLst/>
          </a:prstGeom>
          <a:noFill/>
        </p:spPr>
        <p:txBody>
          <a:bodyPr wrap="square" rtlCol="0" anchor="t">
            <a:spAutoFit/>
          </a:bodyPr>
          <a:p>
            <a:r>
              <a:rPr lang="zh-CN" altLang="en-US"/>
              <a:t>①</a:t>
            </a:r>
            <a:r>
              <a:rPr lang="zh-CN" altLang="en-US">
                <a:solidFill>
                  <a:srgbClr val="FF0000"/>
                </a:solidFill>
              </a:rPr>
              <a:t>运算器</a:t>
            </a:r>
            <a:r>
              <a:rPr lang="en-US" altLang="zh-CN">
                <a:solidFill>
                  <a:schemeClr val="tx1"/>
                </a:solidFill>
              </a:rPr>
              <a:t>:</a:t>
            </a:r>
            <a:r>
              <a:rPr lang="zh-CN" altLang="en-US"/>
              <a:t>就是中央机构里负责执行任务的部门</a:t>
            </a:r>
            <a:r>
              <a:rPr lang="en-US" altLang="zh-CN"/>
              <a:t>,</a:t>
            </a:r>
            <a:r>
              <a:rPr lang="zh-CN" altLang="en-US"/>
              <a:t>包括做数值的加减，原子级别的数据操作（即操作一个</a:t>
            </a:r>
            <a:r>
              <a:rPr lang="en-US" altLang="zh-CN"/>
              <a:t>bit</a:t>
            </a:r>
            <a:r>
              <a:rPr lang="zh-CN" altLang="en-US"/>
              <a:t>），复杂点的包括乘除计算，甚至浮点数（小数）计算。</a:t>
            </a:r>
            <a:endParaRPr lang="zh-CN" altLang="en-US"/>
          </a:p>
        </p:txBody>
      </p:sp>
      <p:sp>
        <p:nvSpPr>
          <p:cNvPr id="7" name="文本框 6"/>
          <p:cNvSpPr txBox="1"/>
          <p:nvPr/>
        </p:nvSpPr>
        <p:spPr>
          <a:xfrm>
            <a:off x="668020" y="4751070"/>
            <a:ext cx="6096000" cy="922020"/>
          </a:xfrm>
          <a:prstGeom prst="rect">
            <a:avLst/>
          </a:prstGeom>
          <a:noFill/>
        </p:spPr>
        <p:txBody>
          <a:bodyPr wrap="square" rtlCol="0" anchor="t">
            <a:spAutoFit/>
          </a:bodyPr>
          <a:p>
            <a:r>
              <a:rPr lang="zh-CN" altLang="en-US"/>
              <a:t>②</a:t>
            </a:r>
            <a:r>
              <a:rPr lang="zh-CN" altLang="en-US">
                <a:solidFill>
                  <a:srgbClr val="FF0000"/>
                </a:solidFill>
              </a:rPr>
              <a:t>控制器</a:t>
            </a:r>
            <a:r>
              <a:rPr lang="en-US" altLang="zh-CN">
                <a:solidFill>
                  <a:schemeClr val="tx1"/>
                </a:solidFill>
              </a:rPr>
              <a:t>:</a:t>
            </a:r>
            <a:r>
              <a:t>主要就是对国家（整部计算机）发生的各种情况，做出应对，然后让运算器去把活干好。</a:t>
            </a:r>
            <a:r>
              <a:rPr lang="zh-CN"/>
              <a:t>如同国家宪法一样（如何应对问题），</a:t>
            </a:r>
            <a:r>
              <a:t>这套行为规范就是CPU的指令集。</a:t>
            </a:r>
          </a:p>
        </p:txBody>
      </p:sp>
      <p:sp>
        <p:nvSpPr>
          <p:cNvPr id="9" name="文本框 8"/>
          <p:cNvSpPr txBox="1"/>
          <p:nvPr/>
        </p:nvSpPr>
        <p:spPr>
          <a:xfrm>
            <a:off x="6813550" y="1019810"/>
            <a:ext cx="3985895" cy="2306955"/>
          </a:xfrm>
          <a:prstGeom prst="rect">
            <a:avLst/>
          </a:prstGeom>
          <a:noFill/>
        </p:spPr>
        <p:txBody>
          <a:bodyPr wrap="square" rtlCol="0" anchor="t">
            <a:spAutoFit/>
          </a:bodyPr>
          <a:p>
            <a:r>
              <a:rPr lang="zh-CN" altLang="en-US"/>
              <a:t>③</a:t>
            </a:r>
            <a:r>
              <a:rPr lang="zh-CN" altLang="en-US">
                <a:solidFill>
                  <a:srgbClr val="FF0000"/>
                </a:solidFill>
              </a:rPr>
              <a:t>寄存器</a:t>
            </a:r>
            <a:r>
              <a:t>：控制器平时总喜欢让寄存器去给运算器传达个命令。而运算器有时候也会担心数据太多一时处理不过来，就让寄存器帮它先记着，有时候工作需要些笔啊、纸啊、螺丝刀之类的小工具，也让寄存器帮它拿着。</a:t>
            </a:r>
            <a:r>
              <a:rPr lang="zh-CN"/>
              <a:t>（官方一点：传递指令和数据，这里的数据包括内部的数据和外部的数据）</a:t>
            </a:r>
            <a:endParaRPr lang="zh-CN"/>
          </a:p>
        </p:txBody>
      </p:sp>
      <p:pic>
        <p:nvPicPr>
          <p:cNvPr id="8" name="图片 7"/>
          <p:cNvPicPr>
            <a:picLocks noChangeAspect="1"/>
          </p:cNvPicPr>
          <p:nvPr/>
        </p:nvPicPr>
        <p:blipFill>
          <a:blip r:embed="rId2"/>
          <a:stretch>
            <a:fillRect/>
          </a:stretch>
        </p:blipFill>
        <p:spPr>
          <a:xfrm>
            <a:off x="6939280" y="3622675"/>
            <a:ext cx="4476750" cy="1409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MH" val="20161022203400"/>
  <p:tag name="MH_LIBRARY" val="GRAPHIC"/>
  <p:tag name="MH_TYPE" val="SubTitle"/>
  <p:tag name="MH_ORDER" val="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ISPRING_ULTRA_SCORM_COURSE_ID" val="38281104-D734-44B7-9F1E-9FF07BA6B41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P1um0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W6b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W6b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D9bpt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P1um0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P1um0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P1um0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P1um0soEf+aIwoAAHWWAAApAAAAdW5pdmVyc2FsL3NraW5fY3VzdG9taXphdGlvbl9zZXR0aW5ncy54bWztXc1v28gVv/evIFQssAWK6IP6cqGooMiRTUSmtCJjJy0KgZbGFmGK1JIjJw502MMC7W3RoocWPfVS9NJjTwXa/6XAptv/om+GpEXKkkw66QabPNE2zDfzPmbex8zwB9qd8Nrx1FXI/IXzxmaO75mUMce7Crs/kqTO1Hf9YBTQkLKwvKGcO97Mf6V7lz6nATVktjezg5nKW8NuReqLj9RuKW2tDXf1Xr0mteqkRtqSRhoqtB3J2pGsQptWq6qd8paISG5Ap9Rju6V2ypnW+wy6F9KA6d6Mvu7K2d7ppuwIjgN75kC/sNus82udaF1rdX5J9Wqj1SDrmiLLclNSG1pVq6xbraOWUpVIpd6oyOteuybXZKnaaFSPmutqq9aQ4a5/1AQpdXLUlOqter2mrWukBtySovS0mrpuyUfVqgLaSPtIXff7vValIlWrVbmurRtNud+rSNBbBhmK3OYTKGtyT26ulZ5SbctSX+33+vU10UhTbUjtGmlWKut6rydXKpvJ3YwuPV0bau7hJNP5gMCdLtjZymOrvCO4OtNVEEBniy6Wrs2o5NkL+rT03R9++903v/72N396+/U3b3/3t7e//+e3f/xrKQ5REc4JQ2JZlhoRgczFdVXfY6BDGnrurfT51F/e/qRTFi1JN2FZOjXSdMmZPS1drBjzvSfTSNQTzw8Wtlvq/jiKnnhseTj9GxoU4bu0p3SjriU+edliXRDRcB1imvqLpe3dDvwr/8mFPb2+CvyVN8tl5vx2SQPX8a6hd+WopZKDilwnZDqji4x9pM2v/GxLqFgh5eY1Cb9ycbr2BXUTjRXxKcC3UfnwjGyx3jihwwSrUuXXIdalfUWzDmgr/DrM44GWrNda/HqYidHXDLrLvADUDnZ37VsaZJVEBfMgl79cLYvG0zLwr/hkZ/kedvQdn+tD/fGuuIUVfuVi4gPkCnN5KZ42MX5tq2N8u11LOgvQAs5NF5eYJESOehN1eDpSjJeTwfB4OOnpxyWoWyIrJZ6Wn9ea7dfVRhMqV8yXU5J5qgwGWVmSENao5JNlWOPhYAICyWBikBdWqct/FmYdPrcGukFK3fiXwgJGY3JW6vKfeVifj8fEsCbmQNfIRDcnxtAS8zIgFtFK3Zf+SprbN1RivnTj0FcSm1MJyrMTUCl0nZlo4CXb8VY0hz5teKroxmRMTGusq5Y+NEpd0w+C258KyfaKzSF45nYozZzQvnDpTKiFEBHtvLyAdrFDk+CLzR3o6S9sx3uSR/tYOdeN44k1HA7MCTG0hFLqEm8maYHNNRUXNFZMMgYZgQ0r+ePYJyL6hARJcd3CQk7045MBfFvckBPnau7CN3uENSMCLhlRLwcjBA4ZQ9SZ5vlwrPE5BIWSLS3tMHzlB7NM0KRdl0O2bqhDCE3VSsm3uJhENjje8aYQOnTKcsg7JaapHJNJb/gCYhxyc1iQafgMUvJZQaaXxIQcImYONkM5048VnhE8DZMESXJwavN4h22ZPZ0CH5/NG8dfhUDhMwxpIrIxfFJYk0m+eA6O1JXBnmyPBMNki7sr54aCKcEMlrkcuqAMqUTj0fXFc/0Xk76iD4g2gXDThucTS1RJrnRh30qezyR7dmN7Uypd0Km9gky4hbaZMxNt3PPChC9XzhvJZnH9+SwuXYZGXnz2CJMyBW+HZbBfBmWwTVmyh7TzaYtH8EhDeKzvtSLPBDzaBFMlhjLWh+/HRaGzWLlRlX4fjrozrqizHrTj3ecrv9v+D8aYUQnu6VDReo5fiInASsyXHFg83UKMutEHdaOonkPB52fUQgKMYSzD8KV3EHMGM5cx5AxmtJiIc9IzdQs2W+f0gp8+cjCLXI28ttvf/IzoUjii36XqBb30Yb/kUvsm2sjA2iXcn8fLqa1SZmmxdGsAhhsg8yoKKpDqOgt+hson9vkpSaYiWg0y4zn3V+5MZLfrXIsVAeZ5taD392GXgb8QVNcOk7iOFqWfv6Mh0RDHkd5RsQ3EXYLm9lUqP9/JYyZRxurJRFUMlfATBc9nNz8fZAefk4FlTgZKj0uANFnYbDqHVfiSn/Pyy4pOBBrpKyAvHrxJ7WA6//dXf8kvZsueiCrF1J8VlQPJz6smuZP3S8NnNPxVDjmW0suyipucjPGBKmHNf76ydAjQ93JksaNlaeEv+COuXKohBWI3KpalqCenkCWmSAp/FcBesKCQU2X8DAqf2OuXuqd2cA2F0/J9t6ggMfM8NllhGzZH3BVzHY8WZH/nlYgP3tJHE0XTxNkfctR1ptfR8juDA0z8mE9y/asi8tQTxYDqvCWSzhxWXKZY3JKqBSUhut8UhJuda90dYfNAxbWhhrPM8xmPBb474k+27j/KhQ78QRyEcffSdkPwTXKb7hLO/Vex85JuadJ21xEYMeK7xS4LVnHfDW2795gnzywtN6ZsdzzzXVgY1Gg8KdFZ+jaXqvbEo9+0gjvaPcvhnBU3pUzfELf7G/Q1u9c/Rdzub/JFhT9vv8e03ZLmTB7H9ewgTU/5LpKzw3XQh3qiSsV9krtsH27BgD+WDVMmxYRsz4U/o12xNlrOgsbpzGlpg8t7LO54d9uXU85zcSuGHXLYIdOwCd/y4fjtMIe5dH9wi3FACqa9L+4LZkAEH2xPRkSV2O2SPi3BQcSeznmlD0tSLONpiU9nhNDs41sm9YyXsxSnsOYw60LUc1HOC6n0eBUvpsqPcv0wU6d8b5465UMe6sRi9zvQWy0uaEAgBhyocrGHssR093nyKOxM7Ei3+Pa0pgWwOcj24IyUZEKKkAkssa1KsiW6SbfD3pI5Lr2hSaVKEVKTc3j8nRCy43BwK2xAL1k6vGNK4SyIS90mFrMlMEXfyyVOZGklWy0Fk47ZF6EY/Y5qlaw9Gxt3rEZJlebhni7QPtvyenmHKui7b/Y75fQyCzVqB8p6EHrtr1wXIVeEXBFyRcgVIVeEXBFyRcgVIVeEXBFyRcgVIVeEXBFyRcgVIVeEXBFyRcgVIdePFnLdC9t9L4jrpisCrgi4fgjAdX/8fwC89WHOTw5ujfxTGG2N2BBsLQS27kJN86CtO0Da/WDr/oT7eLHW9KkGMVfEXBFzRcwVMVfEXBFzRcwVMVfEXBFzRcwVMVfEXBFzRcwVMVfEXBFzRcwVMVfEXPEt1/cFuqZsQtQVX3PF11zxNVd8zfUThV4RgUUEFhFYRGARgUUEFhFYRGARgUUEFhFYRGARgUUEFhFYRGARgUUEFhFYRGARgUUEFt96xbdef2D4a2pY3+NLrzmAzfcOv+ZgRPwV8dePBH89vBplANhU1w+PwO78j7EIviL4+oMAX/s1fiH4iuArgq8IviL4iuArgq8IviL4iuArgq8IviL4iuArgq8IvqbB1//86x///fPfEXtF7BWx18djrwffNkLoFaFXfPUVX339JP7kcBJU+DeHEXrdRlm3acAK8q4dTxVk542odndy/wdQSwMEFAACAAgAAG+bS+9ftoEPFgAASHUAABcAAAB1bml2ZXJzYWwvdW5pdmVyc2FsLnBuZ+3da1hSWb8AcMtuY95mpryUik3TZbqZ42ipKdplmrLUMk0zJcUkw2sGKAiUltpU+nbzUipdpsy8kJriDdE0qZykJhUShYzUhAAVN6Cw4dCpec/M1Puc53w437bPI4rutX9rr73W2v/1/8A64+u93chgkYGenp7Rjl+27tXTm9Wup6ffOW+O7i/3W/1v6H7MSNy7fbNeRZfVqO7NLJTnbk89vcrs+eqw2br3X8X/EpSop2fc9uF7BjPuboSe3vGBHVs99yWFigd8zq7BDXQMyq6mzGjWo6XOT1iKWnFztdFW332b32wO95hn4BmybcGZuq++yzu9c8GpX+bN+vrS7p9s897fHDcBlYXKTr8fSqf3+4OoBlWzsdVPxYThyX0Ih5ey+lLVJo4RiS7rcm3cwEtCKvrQ1AGQNHRlvxpraHHoxIw5/3ip6PIQBfc03Es2Irsd0Y6PwLVTQvf1rd73Iz4/1iIw/HrffhXGvJ2HF6213zV6+AvH1EXp97QI2Wk4PlFxB/582ennmMsRnx11yLbNo+b+XGDTTlxSh7WEhIU7tOjpG67/y4tHw8mjYSYkrYo/P9w740vVyVzvu/a9J37h5Phqwd+KfiyfM8NzF3j+LqP5/mFiWCK5kWH59/JyS9P2Wfae575w4h9tM2fAZvM2H1ryeZN57jL9tv3zpjy5Uj/VYmzP63K9AL3PTvi/QQaHZkMQBEEQBEEQBEEQBEEQBEEQBEEQBEEQBEEQBEEQBEEQBEEQBEEQBEEQBEEQBEEQBEEQBEEQBEEQBEEQBEEQBEEQBEEQBEEQBEEQBEEQBEEQBEEQBEEQBEEQBEEQBEEQBEEQBEEQBEEQBEEQBEEQBEEQBEEQBEEQBEEQBEEQBEEQBEEQBEEQBEEQBP3/QWOv48gqblcc8wsf/X7I9tEJ2+XzDG5+4XPfL8/wNFSuHPvhNpcZ1RP2j3KHeLpymV+F/+dywrrTpz4DdXXcZYr8vCI3DeeFt2w/SZsZOOOzKnroGmOW/Req/vSE7ZyUBUmrTyw88X+Aog3C4xigXDI1QuG7gZMvG5kwcori8dJsJf2NRbd9KXI/837WUP3TScf+OAUmugsDUxLKTP92iS2jhoZkCX04YM+z6yS4oj+xtMGTqAacxGIqaFFQda3MODyueWpY4oWYvqhX+90JsX4gsyprtIRhGyoAsRXIRCFSClIk1wqRIs6Pf206h7FpEZX/docrUJ1AjHYTYQqD3zti3vx+MZuBS+nIpRqHs9xVZRbY3yx6NwdZv6zB9feJECIQew8puwUDj+xn5Fox7VIG5zeyQwlicoWqFAEeVTyLI8kkChxDNbBNin7CH3EB497ZMdQTKqamGA6Ozs0Cx0glomfWrAZWH6jIZaiH9NnBBEaXpXMH/0XjWp9N4+2xfGby3WIkJagBWONLu6VNTnhHFIutkX/uVRCpj/nm8Vp4mtiVP+WtQHU1dDlSvq6V1rKJhPeXzgTMrQwuO68wuvOhCcYO6ur7K9LvwpstsOnnIYZBx/ph7ilKOLs0L4AcOn6bRH67FFav4i+TsjDG5Ot7mM2bA61lLJK8GqdlZKFPl2MR3YdhKg4zEhlJDwkp5tVWsCW5x/ZcKDldM62lq6Kf/tIYk6G2VsV6EcsA+8tDfq9cgfzbXqyZGFdjbcGoJbYe+funJmdHX+94uYKSMhGJ9EWb0VXvmrkdJVpNQ3b2VJVfaRqnBN7SreCnEd8NsVMOmoCcjDjEjBtvtoPSi7YBqPTdsy+4LD1isaQvaBOzqZzHnky7aNbQN15SfWtVag+ZdqJ7XakySOEP4rb9jqXUXO+t2G/TZ5m2MC8ddY6obIMVnTsqjhk5Fw26CpFHUN9LGtcC9htYxQbhIxurjz8Juh6bMfdds82/u4fKsFu0K0TGavKKI0hlh0ZV9cOiHuKAq7GXnXl7lnqSWX4/hxcWTKUB2JCH3Bgwr5hX4VYTHdVy7/qPpJ28bhUmnTPV7EkrXmIszTDYDvAFvkE37hbS/cOqt1F/PdhGi7NZtfU8S34UNbPLucChCpDeZVAL5LFeZyPpXNzjEZZz15qQY2Z3uQnNLOqWpqRgxbef+m1/xkl8TImXsh6wot3ApbASFktU0sBp/FE60j93fngq5xF5PHBmshiTM6fSRR+lnt4rYJR+t8t1fpRYHA8CJovuSBrN2jsSjli035l5QFUtdy+u4M/3Tvy5L6ZvGreGvlbnZ1YmEqtFAz/TkODIDmleQ7/9pz0zTgav9/WhNA6xjRbDjSUDqBF8fwqf7OOGqcKtyTm4TjdDpXLIT8f6V3R2o7fUiAJWlnY+ui9zz6t7YOuE2mpKiBhn5/A2lCYS2waOuWIdGKSxNNgajZLt/nx0wDuXokBfFIiTPu6pEU+eEzu17W2xjb6irFCUIFumdmO5Kfpb93yYrZ20z7EVPqm8FWBOZ27BkgCfKwWEwspfw4ADEV6h8cROscxJxt8nispum+ecYlQ5LRtk2Ljofhm0Ly+uM9YOPZcvCgdQYuBxH6Cgp3Pcl2ZorL3iOomUJXK6lBineLqa+l6jZMIltT9fL1J4TR1wwLjewXN6BfcnH+0lMDuHFIrr/ZW49x/35thIOWmOSBl/Q85xkws4RVSklpir0YTiR2+n3eTQZ1XGEUXBjRTwPQrHIE9covRvOz14sgIO03q84N2pCGZwuT5gXEhoHCL3PB+nIvQNAXwx2GOCbePaN3mDySppCUPmu9KNkxFKeidGx8E1g3FKkiIE+5hPfsd0B+ReqYH1R6jOTiTYwtBVmTXkw1UanEWgd8I1OkvRXN+bUPFLj+TaoF/A6vQecG9r1bZOs8fpdvfgKdfw8LZ3/kvQSieBh1MTDP/zgbpgGc4QsY/8JKaeais/H5eCVHyYs/QpcqAmoXMEz5LnKJxxwcI5LDpjLQ2pxsSJ7C14d3ji+KkpmyOuvVmOHztpbtTrbq3BVA6TMpJ0rYiZ2J/uNe2aoykFEpniMs9o4dy78rats6lhx0uqjToulFUEs0v5KlLPECAXT/vhAhub1qGl0kIc75URoik5qbAh9EMbqHwXfGqDxhrbgFZk0vIX3eOFhFUHCfciQtzVAwRyBi+Dp9EyLNmVFcXf90rNWnTTw7yedaUOjD6KCWIf41EVlj5IZL/xDwm4Ec1nvOYQdsYM1NaQtxP2gA0DXrGdzStxd/PrqYsBzEQ5jYfXeoWB2hKH9qNjdzuP7uIoHirpXN08sB90E1AHBPHkp7YB/O1CwsBV7qbmWGlSnfpHWF4jot/u40AtYHnQ07t7mcF+K+oMfbIsKSf8sqNKLc/BBM8Kf/PLJnJVefhhD9dXKI5HDmmNG9KLz6qr6WZuVFcPfrUDGKFfShMqe8YtKBH7pDRNk80tqWtJVGflEZriX+xvXdGmaPhvD2AFwrQK/WBGuv09DQFhes3gsMCf5GVaylDQGKBYZTqcyjGLoNNGW90nJ3h8xuREsPOW988Fo2KW4llXZTMD6abAhG00fu+69F7RTme1PwJRHL5H6h46DZQ0F3crLsrRq04VCg0rpzl91PG6qkk5TQRkZXRKpYkP/93568j6QN8eNAxxHmbuXfj2j5vPm7+NF46L+598JybW5rywyc3KGJSvOVuPqharOHhNrVVuyaXLQnvN2KxbvCeegAW5H7Mqy4jb1XzpqjEx51Gv7uqCTRfDzg1aA2cR6jcSzgM8nqLrNN5xNAw/aG7wayP+nbmq550mdGIiZVLVfN9KJN00iVTIFdrdncT4QkVr90j8YvsO/YfdmJHm0fOMQSDlvepAlXSxqD41UMVz3OQEeKD4QQkZm56PWtvlIkZGrqmegR0fYwJ+Sym1Ge9rWMo8JOD5LolWotZmGsGqA5qOsv51ZAn6XrAhTFDTejxJ7k+PAe8xfw0mhUosX024cwWj08o+Lmt2JVHKoO8m9gMb62a3JijRTFzKN905XPeUa1UvXN0FnSyz9r7W/FVkZLxiYfsiTnriqN/y7ITtFXRBb6jW92BqoPasrE/VDli/9NqwHsDcKgT8+esVsylOqYasq1cJIUxewsbvM2scHnZoXQF3Wn/WeNRYTVbPBu2WIpdXjdbrFDVpn4KvvUZWAsSVAqGRuKwcf27jwnYhi3tmk3iUSLft7bq6qINqxq/VLN1FVxE7WWDbyXrg6lrPMo0EaxXs9YpNznqxJx0W9+qdNczzPUN77203OrNm5IFZZqqLue5EGQzRt8j5m1CZblXv6sq3iadtbNfHW+mruqaFxIHF7qfv01IBCdXLONyPVm6jtppwCacLBicESqyV9fZPWzixWm7AcTSH9lX9D9gr4m6UznkWZlpKmQpeaoEoplNKUKsNl/q6lpa5OUW3vtvH+p5zLOUAp5QbwLxO17zqrh7pgEk3Hq2ZF8heXJTg1BRS7LKlTJNVQ3mJct1SduX5IPp4TdofRZHH+D750fGLT4Utq+AKf7gkLQx1UTueokur1lLyxDG9NzVtMM19lZzGICrObFKHkANyy4nkCjKRv3IAxaxnyWdX8mRq7tmjtZiSwhuYMofq4a4D1mSiC2AZ7sWoLU8+P4+ULWAnHLf6NBjc9L1ghBjLfdz5D2mHHNTbf1u1oMdhWXr2qDAhEpxSnsoffIVY+1uPtrbYy9vxwm3YftbkHwoHjXOze7o8gc10xqUHSt9eH/RbNtKld9YwXNxl91PbUIqSeqVmZx/pumUotTBmvYY9d7jo1/qhbQDXJElg/gIdOKuy0zh8YePTVyh3Wf4Au1leM+Dn4wac5Ge7yTkSP8p09wDmVCVXNcxRDb+eABRTS1CZNbQYk5kX0wKJ2qt4g6H+oIiyCpowzzny4+QVYZGkHmeau3XeNW9PR2WeX9ym/OFSufM5ypIXhKcRA+mDZ5/RLp3q0H4juJrZk9g8TDSaO2xGPYCzVFy+vTZCObFKnI8TcI/fsw1wwjNHeEU/Bs0NU6btWX1WfLo3vW5R3aoqMb68Ocsk0i5z4WRJ8YYut8NVdO3gS2KHZ/TBbSKGSTL+9xw/VS/vRbC7vRxc339z6HbBEjmbocEo6lnE2P0vSptbfgdJw/koSYUfu5wWRLAKgQsWl6um6KpkIdpD1eeMM5hUxvTl16pCNz7ANRFMjtzx9ofNrRvPD2e6+8VInIzn5oQtQFMda4ewk1m5ncTC8D+DHMexh/PtrJZligngvRK2KTo7iql9+vYiu3VRUVTtpP1kP7KTBzYMjWjCOIuLBh2By090g95NRgUu9MZ3lL/d51kWPZnFousCsCT/bcGz0PB2Q23PaeyJDJ/qEtHClpLigm5Pqr47aU+DQbTf4L3TNGxyaa1Asce0j2vCOp6Hp6RyCNTZWIpPfll1qw1x8gXdPtriibABcELDww7y085+r+/HH0vXXgyXRl1qM++lTLvweWRp3jqww13TbG8sF4u6nWGHuvmOmyIBkKppJMIWtKfsHp3COS/9eH9Tnre89IETfReICl85Kqi7aim4DF1MoLuShO/RqPQeriI0g6aoo6FuKOSJK+iGcbIx+xRVIHelO+6Yb81VuYlXTexLd8n4etKvtgHL8cxI4US1LpDKcV0+GlPbn4zmDQcyjyEmG3RhxESnHd9t4TF+fphfLvHNtxQOqAuseKAEx5Cpnma1mpCVbY3FHdNuZMOjZ4JkjuHChkTEhvTV7IMLSln1ZkQhWUGPPyLFVkxN+/MPKR7d8XPDVOMWZ+yJVrugBDSxtUmuqjXz05R30agJlHMJsGC5Ta5/9yvzO8KEye4dG8QwHjqbPOKdYzm30mCruAEduh/bGd+n4hSvo7jYAOfqB8/AE1dY1Yi67Uu0cJtWrsrSffcDa/4WwSFVoHDk3I+VQ4mbTVVShkv97C57fmRnIW04JgsTbGef2XN2iI1OP39rP3GvZiKX0aQaCH1NSCqkkoDSRjvyVGc458qj+2brH90nmR7UXdxuU7SPAo0wOQpEaWfqwj6C+AQ2WYr5Bk9LFLOp2HRp/0ysxKG9j7/BPS1mXdeHpy1o2v5pUTI6J5QI9KR1fROsUk7sreA38u2GsEUybNPkH17XwgOtvXSL8Eal3fd0n2kf8vRLnPa7jvVY/3wbypQ/2anJuzBgajybfFAXPsfKd1XzRrylE0T+46MDR6m31ysWhWLu9Cq37WTVHI+ZWp7yePwdSBRkbgRczomJk7F/rYWhOkahlrEQalYVnZmJtpMOSNF8fg1C+wpFGbBqm1U5/0zY6fsfntBUS7wUSVaODWoLrJ0UPz0eD4qAge+2z/6QLFCxXKqGDSsHR58svJrhc6PsuZ92QBM1ugxBwFMEXjymfUXiPa69eVvBkuGM/CLnXIeHH3MBJH0f96mIfQtEyRs7kG/QyTCAujOWeC/CNavLtPFfK3v/e/mYiu98tTQ1cBh9PfnpW9Dt8AQH4YNH8LNAxQDbb3kuyUr3MDoGt7L/c7UntUySPdtggnervJ3NWjeEp6vAvbEjzrFMEVW3RDmzLTXPFju+ja7Y8WGA4MuLxoPCBeyvZZefiIyjUjmjaZxm84fw3g310666yutWkqDb0nWoj+mYkwf1gUV7mfho/Ki0eET9R5y2MpZ/1q6ZA1rexJUJj328ZTZuj3Xzdffbs0KtegROhv/ao4XBQ6pC92lfbIcBl3f45E9efpJfvKs3cSIb2I2WgGuSeQzuBZUeTQHwh6L/TGhYbmQKHvnB14VOaAi83KZsNKPrIgWGZ0bJ/JazKrsRKusHcrmd85bwUWsXHB1N5+dYXUNop9k4T6RVE14LPvEhHVOAUjLCtPGhrfwaXz0cubS3sitF9aFSY0ePCf2ei2SNmiweewOtTX+g6Os/b4uePmB4vQZ+FvESEDlW47tELuxJ+3J6OQamyGq92rmfsiRnbyibZ59xUJt3OlHSxehVxYxWTr0xZ9QR3lcyzbZXNsTSn131MWMDu51eeLht0C4wWSckVny4ykGZ3biMxfzd7SPUaVSA3+r2FqVBNokvUs5TgRHNMiZqNK95ODESY9qIifCSZCJDRxbghAtOoJv4vVbXPuwouZ+6TH6FmnI4bgHhfx4ZsidvGjoZls4BWQv/mlQr4Hqcv8uefn+XWBg2yupgKxO1F5v3wrRX7YkljT2eZbzxkpzpZXPf5FRUyw3P3MYJ+4GKURL3WPSq+B7RmR6/R0Iy0ydfPc1mkBQ/NTbsMpQ9m3rOWhHHMv2Lkot6fZUkCfljQ68mukAzTp0q6F/Q3queXUFIRtjGgu7Jg6fNsR+SQZLBtgyY8kNkMjDNlApkzsx/ZAB1QyKV8zujYk6Wnc3n+cGWmEUfcpWoXfb//I+e/p45s+xf32pZraIFyQeokv3/yH86zrFR6zqD+datX0gHnjg5T7/noY1aANNmKg+x921m+1+x/Pwg7k++a9+3MrRgnOeuGZH/aTfMVgmcUbAMe+2R3xMs48fPK6qNu74oEGyYHw6IKFo1auvsUy3mM7+QomR51FDlItA2gDxGJYNohaRRaoD0vvClXTjrvtL/uH8oCLO7LTyT9KbnvZ7ua8c2760Vmw+l/hdQSwMEFAACAAgAAG+bSzeoczFKAAAAawAAABsAAAB1bml2ZXJzYWwvdW5pdmVyc2FsLnBuZy54bWyzsa/IzVEoSy0qzszPs1Uy1DNQsrfj5bIpKEoty0wtV6gAigEFIUBJoRLINUJwyzNTSjJAKizNEIIZqZnpGSW2ShaW5nBBfaCZAFBLAQIAABQAAgAIAP1um0u27fNMcQQAAAQRAAAdAAAAAAAAAAEAAAAAAAAAAAB1bml2ZXJzYWwvY29tbW9uX21lc3NhZ2VzLmxuZ1BLAQIAABQAAgAIAP1um0tN8AC3sQMAADkPAAAnAAAAAAAAAAEAAAAAAKwEAAB1bml2ZXJzYWwvZmxhc2hfcHVibGlzaGluZ19zZXR0aW5ncy54bWxQSwECAAAUAAIACAD9bptLOAFxQrQCAABUCgAAIQAAAAAAAAABAAAAAACiCAAAdW5pdmVyc2FsL2ZsYXNoX3NraW5fc2V0dGluZ3MueG1sUEsBAgAAFAACAAgA/W6bSzg/xxyEAwAASg4AACYAAAAAAAAAAQAAAAAAlQsAAHVuaXZlcnNhbC9odG1sX3B1Ymxpc2hpbmdfc2V0dGluZ3MueG1sUEsBAgAAFAACAAgA/W6bS9Ca6ouXAQAAHgYAAB8AAAAAAAAAAQAAAAAAXQ8AAHVuaXZlcnNhbC9odG1sX3NraW5fc2V0dGluZ3MuanNQSwECAAAUAAIACAD9bptLPTwv0cEAAADlAQAAGgAAAAAAAAABAAAAAAAxEQAAdW5pdmVyc2FsL2kxOG5fcHJlc2V0cy54bWxQSwECAAAUAAIACAD9bptL2ZyjN3QAAAB0AAAAHAAAAAAAAAABAAAAAAAqEgAAdW5pdmVyc2FsL2xvY2FsX3NldHRpbmdzLnhtbFBLAQIAABQAAgAIAESUV0cjtE77+wIAALAIAAAUAAAAAAAAAAEAAAAAANgSAAB1bml2ZXJzYWwvcGxheWVyLnhtbFBLAQIAABQAAgAIAP1um0soEf+aIwoAAHWWAAApAAAAAAAAAAEAAAAAAAUWAAB1bml2ZXJzYWwvc2tpbl9jdXN0b21pemF0aW9uX3NldHRpbmdzLnhtbFBLAQIAABQAAgAIAABvm0vvX7aBDxYAAEh1AAAXAAAAAAAAAAAAAAAAAG8gAAB1bml2ZXJzYWwvdW5pdmVyc2FsLnBuZ1BLAQIAABQAAgAIAABvm0s3qHMxSgAAAGsAAAAbAAAAAAAAAAEAAAAAALM2AAB1bml2ZXJzYWwvdW5pdmVyc2FsLnBuZy54bWxQSwUGAAAAAAsACwBJAwAANjcAAAAA"/>
  <p:tag name="ISPRING_PRESENTATION_TITLE" val="演示文稿45"/>
  <p:tag name="COMMONDATA" val="eyJoZGlkIjoiNGZmODhjOTBjODc2OTdlMDhhY2I2NGI3YmNlNjQxNjAifQ=="/>
  <p:tag name="KSO_WPP_MARK_KEY" val="0c8a3508-a789-4517-ae70-1d3bf333a86f"/>
</p:tagLst>
</file>

<file path=ppt/tags/tag2.xml><?xml version="1.0" encoding="utf-8"?>
<p:tagLst xmlns:p="http://schemas.openxmlformats.org/presentationml/2006/main">
  <p:tag name="MH" val="20161022203400"/>
  <p:tag name="MH_LIBRARY" val="GRAPHIC"/>
  <p:tag name="MH_TYPE" val="Other"/>
  <p:tag name="MH_ORDER" val="1"/>
</p:tagLst>
</file>

<file path=ppt/tags/tag3.xml><?xml version="1.0" encoding="utf-8"?>
<p:tagLst xmlns:p="http://schemas.openxmlformats.org/presentationml/2006/main">
  <p:tag name="MH" val="20161022203400"/>
  <p:tag name="MH_LIBRARY" val="GRAPHIC"/>
  <p:tag name="MH_TYPE" val="SubTitle"/>
  <p:tag name="MH_ORDER" val="2"/>
</p:tagLst>
</file>

<file path=ppt/tags/tag4.xml><?xml version="1.0" encoding="utf-8"?>
<p:tagLst xmlns:p="http://schemas.openxmlformats.org/presentationml/2006/main">
  <p:tag name="MH" val="20161022203400"/>
  <p:tag name="MH_LIBRARY" val="GRAPHIC"/>
  <p:tag name="MH_TYPE" val="Other"/>
  <p:tag name="MH_ORDER" val="2"/>
</p:tagLst>
</file>

<file path=ppt/tags/tag5.xml><?xml version="1.0" encoding="utf-8"?>
<p:tagLst xmlns:p="http://schemas.openxmlformats.org/presentationml/2006/main">
  <p:tag name="MH" val="20161022203400"/>
  <p:tag name="MH_LIBRARY" val="GRAPHIC"/>
  <p:tag name="MH_TYPE" val="SubTitle"/>
  <p:tag name="MH_ORDER" val="3"/>
</p:tagLst>
</file>

<file path=ppt/tags/tag6.xml><?xml version="1.0" encoding="utf-8"?>
<p:tagLst xmlns:p="http://schemas.openxmlformats.org/presentationml/2006/main">
  <p:tag name="MH" val="20161022203400"/>
  <p:tag name="MH_LIBRARY" val="GRAPHIC"/>
  <p:tag name="MH_TYPE" val="Other"/>
  <p:tag name="MH_ORDER" val="3"/>
</p:tagLst>
</file>

<file path=ppt/tags/tag7.xml><?xml version="1.0" encoding="utf-8"?>
<p:tagLst xmlns:p="http://schemas.openxmlformats.org/presentationml/2006/main">
  <p:tag name="MH" val="20161022203400"/>
  <p:tag name="MH_LIBRARY" val="GRAPHIC"/>
  <p:tag name="MH_TYPE" val="SubTitle"/>
  <p:tag name="MH_ORDER" val="4"/>
</p:tagLst>
</file>

<file path=ppt/tags/tag8.xml><?xml version="1.0" encoding="utf-8"?>
<p:tagLst xmlns:p="http://schemas.openxmlformats.org/presentationml/2006/main">
  <p:tag name="MH" val="20161022203400"/>
  <p:tag name="MH_LIBRARY" val="GRAPHIC"/>
  <p:tag name="MH_TYPE" val="Other"/>
  <p:tag name="MH_ORDER" val="4"/>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4gi1f5q">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4gi1f5q">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10430</Words>
  <Application>WPS 演示</Application>
  <PresentationFormat>自定义</PresentationFormat>
  <Paragraphs>618</Paragraphs>
  <Slides>66</Slides>
  <Notes>27</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66</vt:i4>
      </vt:variant>
    </vt:vector>
  </HeadingPairs>
  <TitlesOfParts>
    <vt:vector size="74" baseType="lpstr">
      <vt:lpstr>Arial</vt:lpstr>
      <vt:lpstr>宋体</vt:lpstr>
      <vt:lpstr>Wingdings</vt:lpstr>
      <vt:lpstr>Calibri</vt:lpstr>
      <vt:lpstr>微软雅黑</vt:lpstr>
      <vt:lpstr>Arial Unicode MS</vt:lpstr>
      <vt:lpstr>第一PPT，www.1ppt.com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灰色创意多边形</dc:title>
  <dc:creator>第一PPT</dc:creator>
  <cp:keywords>www.1ppt.com</cp:keywords>
  <dc:description>www.1ppt.com</dc:description>
  <cp:lastModifiedBy>dNb</cp:lastModifiedBy>
  <cp:revision>256</cp:revision>
  <dcterms:created xsi:type="dcterms:W3CDTF">2017-11-24T07:17:00Z</dcterms:created>
  <dcterms:modified xsi:type="dcterms:W3CDTF">2023-03-14T06:23:31Z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A63A378482E142CFB330136DD715CB33</vt:lpwstr>
  </property>
</Properties>
</file>